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455" r:id="rId2"/>
    <p:sldId id="551" r:id="rId3"/>
    <p:sldId id="655" r:id="rId4"/>
    <p:sldId id="552" r:id="rId5"/>
    <p:sldId id="553" r:id="rId6"/>
    <p:sldId id="554" r:id="rId7"/>
    <p:sldId id="555" r:id="rId8"/>
    <p:sldId id="556" r:id="rId9"/>
    <p:sldId id="557" r:id="rId10"/>
    <p:sldId id="654" r:id="rId11"/>
    <p:sldId id="653" r:id="rId12"/>
    <p:sldId id="558" r:id="rId13"/>
    <p:sldId id="559" r:id="rId14"/>
    <p:sldId id="560" r:id="rId15"/>
    <p:sldId id="561" r:id="rId16"/>
    <p:sldId id="562" r:id="rId17"/>
    <p:sldId id="563" r:id="rId18"/>
    <p:sldId id="564" r:id="rId19"/>
    <p:sldId id="565" r:id="rId20"/>
    <p:sldId id="566" r:id="rId21"/>
    <p:sldId id="567" r:id="rId22"/>
    <p:sldId id="568" r:id="rId23"/>
    <p:sldId id="569" r:id="rId24"/>
    <p:sldId id="570" r:id="rId25"/>
    <p:sldId id="571" r:id="rId26"/>
    <p:sldId id="656" r:id="rId27"/>
    <p:sldId id="572" r:id="rId28"/>
    <p:sldId id="575" r:id="rId29"/>
    <p:sldId id="573" r:id="rId30"/>
    <p:sldId id="574" r:id="rId31"/>
    <p:sldId id="613" r:id="rId32"/>
  </p:sldIdLst>
  <p:sldSz cx="9144000" cy="6858000" type="screen4x3"/>
  <p:notesSz cx="6797675" cy="9929813"/>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520">
          <p15:clr>
            <a:srgbClr val="A4A3A4"/>
          </p15:clr>
        </p15:guide>
        <p15:guide id="4" orient="horz" pos="748">
          <p15:clr>
            <a:srgbClr val="A4A3A4"/>
          </p15:clr>
        </p15:guide>
        <p15:guide id="5" pos="2241">
          <p15:clr>
            <a:srgbClr val="A4A3A4"/>
          </p15:clr>
        </p15:guide>
        <p15:guide id="6" pos="1128">
          <p15:clr>
            <a:srgbClr val="A4A3A4"/>
          </p15:clr>
        </p15:guide>
        <p15:guide id="7" pos="5616">
          <p15:clr>
            <a:srgbClr val="A4A3A4"/>
          </p15:clr>
        </p15:guide>
        <p15:guide id="8" pos="312">
          <p15:clr>
            <a:srgbClr val="A4A3A4"/>
          </p15:clr>
        </p15:guide>
        <p15:guide id="9" pos="2778">
          <p15:clr>
            <a:srgbClr val="A4A3A4"/>
          </p15:clr>
        </p15:guide>
        <p15:guide id="10" pos="4318">
          <p15:clr>
            <a:srgbClr val="A4A3A4"/>
          </p15:clr>
        </p15:guide>
        <p15:guide id="11" pos="424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1FF3"/>
    <a:srgbClr val="3FABCD"/>
    <a:srgbClr val="0099FF"/>
    <a:srgbClr val="304043"/>
    <a:srgbClr val="58C2DD"/>
    <a:srgbClr val="62B261"/>
    <a:srgbClr val="D6C200"/>
    <a:srgbClr val="62B243"/>
    <a:srgbClr val="92D050"/>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929" autoAdjust="0"/>
    <p:restoredTop sz="90409" autoAdjust="0"/>
  </p:normalViewPr>
  <p:slideViewPr>
    <p:cSldViewPr snapToGrid="0">
      <p:cViewPr varScale="1">
        <p:scale>
          <a:sx n="105" d="100"/>
          <a:sy n="105" d="100"/>
        </p:scale>
        <p:origin x="1416" y="108"/>
      </p:cViewPr>
      <p:guideLst>
        <p:guide orient="horz" pos="2160"/>
        <p:guide pos="2880"/>
        <p:guide orient="horz" pos="520"/>
        <p:guide orient="horz" pos="748"/>
        <p:guide pos="2241"/>
        <p:guide pos="1128"/>
        <p:guide pos="5616"/>
        <p:guide pos="312"/>
        <p:guide pos="2778"/>
        <p:guide pos="4318"/>
        <p:guide pos="4243"/>
      </p:guideLst>
    </p:cSldViewPr>
  </p:slideViewPr>
  <p:notesTextViewPr>
    <p:cViewPr>
      <p:scale>
        <a:sx n="1" d="1"/>
        <a:sy n="1" d="1"/>
      </p:scale>
      <p:origin x="0" y="0"/>
    </p:cViewPr>
  </p:notesTextViewPr>
  <p:sorterViewPr>
    <p:cViewPr>
      <p:scale>
        <a:sx n="100" d="100"/>
        <a:sy n="100" d="100"/>
      </p:scale>
      <p:origin x="0" y="-1372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66F150-7AE8-452B-BABE-CB21048FEF54}" type="doc">
      <dgm:prSet loTypeId="urn:microsoft.com/office/officeart/2005/8/layout/process1" loCatId="process" qsTypeId="urn:microsoft.com/office/officeart/2005/8/quickstyle/3d1" qsCatId="3D" csTypeId="urn:microsoft.com/office/officeart/2005/8/colors/accent3_4" csCatId="accent3" phldr="1"/>
      <dgm:spPr/>
    </dgm:pt>
    <dgm:pt modelId="{6512516F-EB6B-4C8C-A22B-B7666D123E06}">
      <dgm:prSet phldrT="[Texto]" custT="1">
        <dgm:style>
          <a:lnRef idx="0">
            <a:schemeClr val="accent3"/>
          </a:lnRef>
          <a:fillRef idx="3">
            <a:schemeClr val="accent3"/>
          </a:fillRef>
          <a:effectRef idx="3">
            <a:schemeClr val="accent3"/>
          </a:effectRef>
          <a:fontRef idx="minor">
            <a:schemeClr val="lt1"/>
          </a:fontRef>
        </dgm:style>
      </dgm:prSet>
      <dgm:spPr>
        <a:solidFill>
          <a:schemeClr val="bg1">
            <a:lumMod val="85000"/>
          </a:schemeClr>
        </a:solidFill>
      </dgm:spPr>
      <dgm:t>
        <a:bodyPr/>
        <a:lstStyle/>
        <a:p>
          <a:r>
            <a:rPr lang="pt-PT" sz="2000" dirty="0" smtClean="0">
              <a:solidFill>
                <a:schemeClr val="tx1"/>
              </a:solidFill>
              <a:latin typeface="Arial" panose="020B0604020202020204" pitchFamily="34" charset="0"/>
              <a:cs typeface="Arial" panose="020B0604020202020204" pitchFamily="34" charset="0"/>
            </a:rPr>
            <a:t>A utilização de marcas só pode ser feita a título excecional, quando haja impossibilidade de descrever as prestações objeto do contrato</a:t>
          </a:r>
        </a:p>
      </dgm:t>
    </dgm:pt>
    <dgm:pt modelId="{529ADA03-F1B9-43C6-ACE5-0FFA284797A9}" type="parTrans" cxnId="{0E05ACDE-83F6-4756-8D80-B6D810E49B50}">
      <dgm:prSet/>
      <dgm:spPr/>
      <dgm:t>
        <a:bodyPr/>
        <a:lstStyle/>
        <a:p>
          <a:endParaRPr lang="pt-PT"/>
        </a:p>
      </dgm:t>
    </dgm:pt>
    <dgm:pt modelId="{E2E78A51-A163-488A-AB2B-76BBD3EBF2CC}" type="sibTrans" cxnId="{0E05ACDE-83F6-4756-8D80-B6D810E49B50}">
      <dgm:prSet>
        <dgm:style>
          <a:lnRef idx="0">
            <a:schemeClr val="accent1"/>
          </a:lnRef>
          <a:fillRef idx="3">
            <a:schemeClr val="accent1"/>
          </a:fillRef>
          <a:effectRef idx="3">
            <a:schemeClr val="accent1"/>
          </a:effectRef>
          <a:fontRef idx="minor">
            <a:schemeClr val="lt1"/>
          </a:fontRef>
        </dgm:style>
      </dgm:prSet>
      <dgm:spPr/>
      <dgm:t>
        <a:bodyPr/>
        <a:lstStyle/>
        <a:p>
          <a:endParaRPr lang="pt-PT"/>
        </a:p>
      </dgm:t>
    </dgm:pt>
    <dgm:pt modelId="{2CC38E91-57DF-48DD-B763-8D1385CA13DB}">
      <dgm:prSet phldrT="[Texto]" custT="1">
        <dgm:style>
          <a:lnRef idx="0">
            <a:schemeClr val="accent3"/>
          </a:lnRef>
          <a:fillRef idx="3">
            <a:schemeClr val="accent3"/>
          </a:fillRef>
          <a:effectRef idx="3">
            <a:schemeClr val="accent3"/>
          </a:effectRef>
          <a:fontRef idx="minor">
            <a:schemeClr val="lt1"/>
          </a:fontRef>
        </dgm:style>
      </dgm:prSet>
      <dgm:spPr>
        <a:solidFill>
          <a:schemeClr val="bg1">
            <a:lumMod val="65000"/>
          </a:schemeClr>
        </a:solidFill>
      </dgm:spPr>
      <dgm:t>
        <a:bodyPr/>
        <a:lstStyle/>
        <a:p>
          <a:r>
            <a:rPr lang="pt-PT" sz="2000" b="1" dirty="0" smtClean="0">
              <a:solidFill>
                <a:schemeClr val="bg1"/>
              </a:solidFill>
              <a:latin typeface="Arial" panose="020B0604020202020204" pitchFamily="34" charset="0"/>
              <a:cs typeface="Arial" panose="020B0604020202020204" pitchFamily="34" charset="0"/>
            </a:rPr>
            <a:t>Caso sejam utilizadas marcas, devem ser sempre acompanhadas da expressão </a:t>
          </a:r>
          <a:r>
            <a:rPr lang="pt-PT" sz="2400" b="1" dirty="0" smtClean="0">
              <a:solidFill>
                <a:schemeClr val="bg1"/>
              </a:solidFill>
              <a:latin typeface="Arial" panose="020B0604020202020204" pitchFamily="34" charset="0"/>
              <a:cs typeface="Arial" panose="020B0604020202020204" pitchFamily="34" charset="0"/>
            </a:rPr>
            <a:t>“ou equivalente”</a:t>
          </a:r>
        </a:p>
      </dgm:t>
    </dgm:pt>
    <dgm:pt modelId="{D7E95CA7-E342-493A-9044-17B8F4B12ED5}" type="parTrans" cxnId="{AA0B1AD1-B812-4855-98A3-0137F3AC2F5E}">
      <dgm:prSet/>
      <dgm:spPr/>
      <dgm:t>
        <a:bodyPr/>
        <a:lstStyle/>
        <a:p>
          <a:endParaRPr lang="pt-PT"/>
        </a:p>
      </dgm:t>
    </dgm:pt>
    <dgm:pt modelId="{2E470E29-0849-4467-AA51-96FFC4E2E631}" type="sibTrans" cxnId="{AA0B1AD1-B812-4855-98A3-0137F3AC2F5E}">
      <dgm:prSet/>
      <dgm:spPr/>
      <dgm:t>
        <a:bodyPr/>
        <a:lstStyle/>
        <a:p>
          <a:endParaRPr lang="pt-PT"/>
        </a:p>
      </dgm:t>
    </dgm:pt>
    <dgm:pt modelId="{23A78C07-6A35-4D09-8A89-B7CD00EEDC07}" type="pres">
      <dgm:prSet presAssocID="{7866F150-7AE8-452B-BABE-CB21048FEF54}" presName="Name0" presStyleCnt="0">
        <dgm:presLayoutVars>
          <dgm:dir/>
          <dgm:resizeHandles val="exact"/>
        </dgm:presLayoutVars>
      </dgm:prSet>
      <dgm:spPr/>
    </dgm:pt>
    <dgm:pt modelId="{6FF3CCE7-F53D-46CF-91BD-1C7FD6880555}" type="pres">
      <dgm:prSet presAssocID="{6512516F-EB6B-4C8C-A22B-B7666D123E06}" presName="node" presStyleLbl="node1" presStyleIdx="0" presStyleCnt="2" custScaleX="148163" custScaleY="193038">
        <dgm:presLayoutVars>
          <dgm:bulletEnabled val="1"/>
        </dgm:presLayoutVars>
      </dgm:prSet>
      <dgm:spPr/>
      <dgm:t>
        <a:bodyPr/>
        <a:lstStyle/>
        <a:p>
          <a:endParaRPr lang="pt-PT"/>
        </a:p>
      </dgm:t>
    </dgm:pt>
    <dgm:pt modelId="{07E06094-0203-4FA7-BD35-73647E1688BE}" type="pres">
      <dgm:prSet presAssocID="{E2E78A51-A163-488A-AB2B-76BBD3EBF2CC}" presName="sibTrans" presStyleLbl="sibTrans2D1" presStyleIdx="0" presStyleCnt="1" custLinFactNeighborX="14046" custLinFactNeighborY="-2965"/>
      <dgm:spPr/>
      <dgm:t>
        <a:bodyPr/>
        <a:lstStyle/>
        <a:p>
          <a:endParaRPr lang="pt-PT"/>
        </a:p>
      </dgm:t>
    </dgm:pt>
    <dgm:pt modelId="{F4C10320-2A10-4074-86FF-B60BCB701DDF}" type="pres">
      <dgm:prSet presAssocID="{E2E78A51-A163-488A-AB2B-76BBD3EBF2CC}" presName="connectorText" presStyleLbl="sibTrans2D1" presStyleIdx="0" presStyleCnt="1"/>
      <dgm:spPr/>
      <dgm:t>
        <a:bodyPr/>
        <a:lstStyle/>
        <a:p>
          <a:endParaRPr lang="pt-PT"/>
        </a:p>
      </dgm:t>
    </dgm:pt>
    <dgm:pt modelId="{B729C1F3-EF5E-4F3E-B0BB-38633CB69613}" type="pres">
      <dgm:prSet presAssocID="{2CC38E91-57DF-48DD-B763-8D1385CA13DB}" presName="node" presStyleLbl="node1" presStyleIdx="1" presStyleCnt="2" custScaleX="201865" custScaleY="122401" custLinFactNeighborX="2501" custLinFactNeighborY="-420">
        <dgm:presLayoutVars>
          <dgm:bulletEnabled val="1"/>
        </dgm:presLayoutVars>
      </dgm:prSet>
      <dgm:spPr/>
      <dgm:t>
        <a:bodyPr/>
        <a:lstStyle/>
        <a:p>
          <a:endParaRPr lang="pt-PT"/>
        </a:p>
      </dgm:t>
    </dgm:pt>
  </dgm:ptLst>
  <dgm:cxnLst>
    <dgm:cxn modelId="{652960BD-AF15-4D69-A0F1-86CBCA872897}" type="presOf" srcId="{7866F150-7AE8-452B-BABE-CB21048FEF54}" destId="{23A78C07-6A35-4D09-8A89-B7CD00EEDC07}" srcOrd="0" destOrd="0" presId="urn:microsoft.com/office/officeart/2005/8/layout/process1"/>
    <dgm:cxn modelId="{AA0B1AD1-B812-4855-98A3-0137F3AC2F5E}" srcId="{7866F150-7AE8-452B-BABE-CB21048FEF54}" destId="{2CC38E91-57DF-48DD-B763-8D1385CA13DB}" srcOrd="1" destOrd="0" parTransId="{D7E95CA7-E342-493A-9044-17B8F4B12ED5}" sibTransId="{2E470E29-0849-4467-AA51-96FFC4E2E631}"/>
    <dgm:cxn modelId="{7E1CF5B0-AB9C-47DE-B25C-00B5A08F4909}" type="presOf" srcId="{E2E78A51-A163-488A-AB2B-76BBD3EBF2CC}" destId="{07E06094-0203-4FA7-BD35-73647E1688BE}" srcOrd="0" destOrd="0" presId="urn:microsoft.com/office/officeart/2005/8/layout/process1"/>
    <dgm:cxn modelId="{B666EE85-855B-4654-A0A9-5B4B9EA9F359}" type="presOf" srcId="{E2E78A51-A163-488A-AB2B-76BBD3EBF2CC}" destId="{F4C10320-2A10-4074-86FF-B60BCB701DDF}" srcOrd="1" destOrd="0" presId="urn:microsoft.com/office/officeart/2005/8/layout/process1"/>
    <dgm:cxn modelId="{0E05ACDE-83F6-4756-8D80-B6D810E49B50}" srcId="{7866F150-7AE8-452B-BABE-CB21048FEF54}" destId="{6512516F-EB6B-4C8C-A22B-B7666D123E06}" srcOrd="0" destOrd="0" parTransId="{529ADA03-F1B9-43C6-ACE5-0FFA284797A9}" sibTransId="{E2E78A51-A163-488A-AB2B-76BBD3EBF2CC}"/>
    <dgm:cxn modelId="{4B87EB4C-EDF9-4171-B816-5AE870BAE5C0}" type="presOf" srcId="{2CC38E91-57DF-48DD-B763-8D1385CA13DB}" destId="{B729C1F3-EF5E-4F3E-B0BB-38633CB69613}" srcOrd="0" destOrd="0" presId="urn:microsoft.com/office/officeart/2005/8/layout/process1"/>
    <dgm:cxn modelId="{772B9B9A-A033-45FF-ABC5-1B117D3C66DA}" type="presOf" srcId="{6512516F-EB6B-4C8C-A22B-B7666D123E06}" destId="{6FF3CCE7-F53D-46CF-91BD-1C7FD6880555}" srcOrd="0" destOrd="0" presId="urn:microsoft.com/office/officeart/2005/8/layout/process1"/>
    <dgm:cxn modelId="{601729B0-9F96-4350-8B42-A38A1D9061FF}" type="presParOf" srcId="{23A78C07-6A35-4D09-8A89-B7CD00EEDC07}" destId="{6FF3CCE7-F53D-46CF-91BD-1C7FD6880555}" srcOrd="0" destOrd="0" presId="urn:microsoft.com/office/officeart/2005/8/layout/process1"/>
    <dgm:cxn modelId="{DAE9595A-3E99-40F3-9969-B91E99948DEE}" type="presParOf" srcId="{23A78C07-6A35-4D09-8A89-B7CD00EEDC07}" destId="{07E06094-0203-4FA7-BD35-73647E1688BE}" srcOrd="1" destOrd="0" presId="urn:microsoft.com/office/officeart/2005/8/layout/process1"/>
    <dgm:cxn modelId="{E2F05EBE-CDF1-4141-A19F-6F7CD56E358B}" type="presParOf" srcId="{07E06094-0203-4FA7-BD35-73647E1688BE}" destId="{F4C10320-2A10-4074-86FF-B60BCB701DDF}" srcOrd="0" destOrd="0" presId="urn:microsoft.com/office/officeart/2005/8/layout/process1"/>
    <dgm:cxn modelId="{B0CD0E7D-1CEC-4089-81F0-90257DF38E0E}" type="presParOf" srcId="{23A78C07-6A35-4D09-8A89-B7CD00EEDC07}" destId="{B729C1F3-EF5E-4F3E-B0BB-38633CB69613}"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866F150-7AE8-452B-BABE-CB21048FEF54}" type="doc">
      <dgm:prSet loTypeId="urn:microsoft.com/office/officeart/2005/8/layout/process1" loCatId="process" qsTypeId="urn:microsoft.com/office/officeart/2005/8/quickstyle/3d1" qsCatId="3D" csTypeId="urn:microsoft.com/office/officeart/2005/8/colors/accent3_4" csCatId="accent3" phldr="1"/>
      <dgm:spPr/>
    </dgm:pt>
    <dgm:pt modelId="{6512516F-EB6B-4C8C-A22B-B7666D123E06}">
      <dgm:prSet phldrT="[Texto]">
        <dgm:style>
          <a:lnRef idx="0">
            <a:schemeClr val="accent3"/>
          </a:lnRef>
          <a:fillRef idx="3">
            <a:schemeClr val="accent3"/>
          </a:fillRef>
          <a:effectRef idx="3">
            <a:schemeClr val="accent3"/>
          </a:effectRef>
          <a:fontRef idx="minor">
            <a:schemeClr val="lt1"/>
          </a:fontRef>
        </dgm:style>
      </dgm:prSet>
      <dgm:spPr>
        <a:solidFill>
          <a:schemeClr val="bg1">
            <a:lumMod val="85000"/>
          </a:schemeClr>
        </a:solidFill>
      </dgm:spPr>
      <dgm:t>
        <a:bodyPr/>
        <a:lstStyle/>
        <a:p>
          <a:r>
            <a:rPr lang="pt-PT" dirty="0" smtClean="0">
              <a:solidFill>
                <a:schemeClr val="tx1"/>
              </a:solidFill>
              <a:latin typeface="Arial" panose="020B0604020202020204" pitchFamily="34" charset="0"/>
              <a:cs typeface="Arial" panose="020B0604020202020204" pitchFamily="34" charset="0"/>
            </a:rPr>
            <a:t>A utilização de critérios de seleção só pode acontecer em concursos limitados por prévia qualificação</a:t>
          </a:r>
          <a:endParaRPr lang="pt-PT" dirty="0">
            <a:solidFill>
              <a:schemeClr val="tx1"/>
            </a:solidFill>
            <a:latin typeface="Arial" panose="020B0604020202020204" pitchFamily="34" charset="0"/>
            <a:cs typeface="Arial" panose="020B0604020202020204" pitchFamily="34" charset="0"/>
          </a:endParaRPr>
        </a:p>
      </dgm:t>
    </dgm:pt>
    <dgm:pt modelId="{529ADA03-F1B9-43C6-ACE5-0FFA284797A9}" type="parTrans" cxnId="{0E05ACDE-83F6-4756-8D80-B6D810E49B50}">
      <dgm:prSet/>
      <dgm:spPr/>
      <dgm:t>
        <a:bodyPr/>
        <a:lstStyle/>
        <a:p>
          <a:endParaRPr lang="pt-PT"/>
        </a:p>
      </dgm:t>
    </dgm:pt>
    <dgm:pt modelId="{E2E78A51-A163-488A-AB2B-76BBD3EBF2CC}" type="sibTrans" cxnId="{0E05ACDE-83F6-4756-8D80-B6D810E49B50}">
      <dgm:prSet>
        <dgm:style>
          <a:lnRef idx="0">
            <a:schemeClr val="accent1"/>
          </a:lnRef>
          <a:fillRef idx="3">
            <a:schemeClr val="accent1"/>
          </a:fillRef>
          <a:effectRef idx="3">
            <a:schemeClr val="accent1"/>
          </a:effectRef>
          <a:fontRef idx="minor">
            <a:schemeClr val="lt1"/>
          </a:fontRef>
        </dgm:style>
      </dgm:prSet>
      <dgm:spPr/>
      <dgm:t>
        <a:bodyPr/>
        <a:lstStyle/>
        <a:p>
          <a:endParaRPr lang="pt-PT"/>
        </a:p>
      </dgm:t>
    </dgm:pt>
    <dgm:pt modelId="{2CC38E91-57DF-48DD-B763-8D1385CA13DB}">
      <dgm:prSet phldrT="[Texto]">
        <dgm:style>
          <a:lnRef idx="0">
            <a:schemeClr val="accent3"/>
          </a:lnRef>
          <a:fillRef idx="3">
            <a:schemeClr val="accent3"/>
          </a:fillRef>
          <a:effectRef idx="3">
            <a:schemeClr val="accent3"/>
          </a:effectRef>
          <a:fontRef idx="minor">
            <a:schemeClr val="lt1"/>
          </a:fontRef>
        </dgm:style>
      </dgm:prSet>
      <dgm:spPr>
        <a:solidFill>
          <a:schemeClr val="bg1">
            <a:lumMod val="65000"/>
          </a:schemeClr>
        </a:solidFill>
      </dgm:spPr>
      <dgm:t>
        <a:bodyPr/>
        <a:lstStyle/>
        <a:p>
          <a:r>
            <a:rPr lang="pt-PT" dirty="0">
              <a:latin typeface="Arial" panose="020B0604020202020204" pitchFamily="34" charset="0"/>
              <a:cs typeface="Arial" panose="020B0604020202020204" pitchFamily="34" charset="0"/>
            </a:rPr>
            <a:t> </a:t>
          </a:r>
          <a:r>
            <a:rPr lang="pt-PT" b="0" dirty="0" smtClean="0">
              <a:solidFill>
                <a:schemeClr val="tx1"/>
              </a:solidFill>
              <a:latin typeface="Arial" panose="020B0604020202020204" pitchFamily="34" charset="0"/>
              <a:cs typeface="Arial" panose="020B0604020202020204" pitchFamily="34" charset="0"/>
            </a:rPr>
            <a:t>Não devem ser exigidos requisitos mínimos de capacidade técnica no caderno de encargos de concursos públicos e não devem ser solicitados, com a proposta, ou em sede de habilitação, documentos comprovativos do cumprimento de tais requisitos.</a:t>
          </a:r>
          <a:endParaRPr lang="pt-PT" b="0" dirty="0">
            <a:solidFill>
              <a:schemeClr val="tx1"/>
            </a:solidFill>
            <a:latin typeface="Arial" panose="020B0604020202020204" pitchFamily="34" charset="0"/>
            <a:cs typeface="Arial" panose="020B0604020202020204" pitchFamily="34" charset="0"/>
          </a:endParaRPr>
        </a:p>
      </dgm:t>
    </dgm:pt>
    <dgm:pt modelId="{D7E95CA7-E342-493A-9044-17B8F4B12ED5}" type="parTrans" cxnId="{AA0B1AD1-B812-4855-98A3-0137F3AC2F5E}">
      <dgm:prSet/>
      <dgm:spPr/>
      <dgm:t>
        <a:bodyPr/>
        <a:lstStyle/>
        <a:p>
          <a:endParaRPr lang="pt-PT"/>
        </a:p>
      </dgm:t>
    </dgm:pt>
    <dgm:pt modelId="{2E470E29-0849-4467-AA51-96FFC4E2E631}" type="sibTrans" cxnId="{AA0B1AD1-B812-4855-98A3-0137F3AC2F5E}">
      <dgm:prSet/>
      <dgm:spPr/>
      <dgm:t>
        <a:bodyPr/>
        <a:lstStyle/>
        <a:p>
          <a:endParaRPr lang="pt-PT"/>
        </a:p>
      </dgm:t>
    </dgm:pt>
    <dgm:pt modelId="{23A78C07-6A35-4D09-8A89-B7CD00EEDC07}" type="pres">
      <dgm:prSet presAssocID="{7866F150-7AE8-452B-BABE-CB21048FEF54}" presName="Name0" presStyleCnt="0">
        <dgm:presLayoutVars>
          <dgm:dir/>
          <dgm:resizeHandles val="exact"/>
        </dgm:presLayoutVars>
      </dgm:prSet>
      <dgm:spPr/>
    </dgm:pt>
    <dgm:pt modelId="{6FF3CCE7-F53D-46CF-91BD-1C7FD6880555}" type="pres">
      <dgm:prSet presAssocID="{6512516F-EB6B-4C8C-A22B-B7666D123E06}" presName="node" presStyleLbl="node1" presStyleIdx="0" presStyleCnt="2" custScaleY="163375">
        <dgm:presLayoutVars>
          <dgm:bulletEnabled val="1"/>
        </dgm:presLayoutVars>
      </dgm:prSet>
      <dgm:spPr/>
      <dgm:t>
        <a:bodyPr/>
        <a:lstStyle/>
        <a:p>
          <a:endParaRPr lang="pt-PT"/>
        </a:p>
      </dgm:t>
    </dgm:pt>
    <dgm:pt modelId="{07E06094-0203-4FA7-BD35-73647E1688BE}" type="pres">
      <dgm:prSet presAssocID="{E2E78A51-A163-488A-AB2B-76BBD3EBF2CC}" presName="sibTrans" presStyleLbl="sibTrans2D1" presStyleIdx="0" presStyleCnt="1" custLinFactNeighborX="-6936" custLinFactNeighborY="-3929"/>
      <dgm:spPr/>
      <dgm:t>
        <a:bodyPr/>
        <a:lstStyle/>
        <a:p>
          <a:endParaRPr lang="pt-PT"/>
        </a:p>
      </dgm:t>
    </dgm:pt>
    <dgm:pt modelId="{F4C10320-2A10-4074-86FF-B60BCB701DDF}" type="pres">
      <dgm:prSet presAssocID="{E2E78A51-A163-488A-AB2B-76BBD3EBF2CC}" presName="connectorText" presStyleLbl="sibTrans2D1" presStyleIdx="0" presStyleCnt="1"/>
      <dgm:spPr/>
      <dgm:t>
        <a:bodyPr/>
        <a:lstStyle/>
        <a:p>
          <a:endParaRPr lang="pt-PT"/>
        </a:p>
      </dgm:t>
    </dgm:pt>
    <dgm:pt modelId="{B729C1F3-EF5E-4F3E-B0BB-38633CB69613}" type="pres">
      <dgm:prSet presAssocID="{2CC38E91-57DF-48DD-B763-8D1385CA13DB}" presName="node" presStyleLbl="node1" presStyleIdx="1" presStyleCnt="2" custScaleY="184586" custLinFactNeighborX="2501" custLinFactNeighborY="-420">
        <dgm:presLayoutVars>
          <dgm:bulletEnabled val="1"/>
        </dgm:presLayoutVars>
      </dgm:prSet>
      <dgm:spPr/>
      <dgm:t>
        <a:bodyPr/>
        <a:lstStyle/>
        <a:p>
          <a:endParaRPr lang="pt-PT"/>
        </a:p>
      </dgm:t>
    </dgm:pt>
  </dgm:ptLst>
  <dgm:cxnLst>
    <dgm:cxn modelId="{2BE3BA2F-1E3F-4BFC-8093-FF32E16FB7B6}" type="presOf" srcId="{E2E78A51-A163-488A-AB2B-76BBD3EBF2CC}" destId="{07E06094-0203-4FA7-BD35-73647E1688BE}" srcOrd="0" destOrd="0" presId="urn:microsoft.com/office/officeart/2005/8/layout/process1"/>
    <dgm:cxn modelId="{AA0B1AD1-B812-4855-98A3-0137F3AC2F5E}" srcId="{7866F150-7AE8-452B-BABE-CB21048FEF54}" destId="{2CC38E91-57DF-48DD-B763-8D1385CA13DB}" srcOrd="1" destOrd="0" parTransId="{D7E95CA7-E342-493A-9044-17B8F4B12ED5}" sibTransId="{2E470E29-0849-4467-AA51-96FFC4E2E631}"/>
    <dgm:cxn modelId="{258275A1-8F1A-4593-A3BC-5E04EE1021BA}" type="presOf" srcId="{6512516F-EB6B-4C8C-A22B-B7666D123E06}" destId="{6FF3CCE7-F53D-46CF-91BD-1C7FD6880555}" srcOrd="0" destOrd="0" presId="urn:microsoft.com/office/officeart/2005/8/layout/process1"/>
    <dgm:cxn modelId="{0E05ACDE-83F6-4756-8D80-B6D810E49B50}" srcId="{7866F150-7AE8-452B-BABE-CB21048FEF54}" destId="{6512516F-EB6B-4C8C-A22B-B7666D123E06}" srcOrd="0" destOrd="0" parTransId="{529ADA03-F1B9-43C6-ACE5-0FFA284797A9}" sibTransId="{E2E78A51-A163-488A-AB2B-76BBD3EBF2CC}"/>
    <dgm:cxn modelId="{37C2FD75-0B1B-4B9C-A6BD-B089D6BD26A6}" type="presOf" srcId="{2CC38E91-57DF-48DD-B763-8D1385CA13DB}" destId="{B729C1F3-EF5E-4F3E-B0BB-38633CB69613}" srcOrd="0" destOrd="0" presId="urn:microsoft.com/office/officeart/2005/8/layout/process1"/>
    <dgm:cxn modelId="{38536E25-E869-41B1-BA23-80EFE3802507}" type="presOf" srcId="{7866F150-7AE8-452B-BABE-CB21048FEF54}" destId="{23A78C07-6A35-4D09-8A89-B7CD00EEDC07}" srcOrd="0" destOrd="0" presId="urn:microsoft.com/office/officeart/2005/8/layout/process1"/>
    <dgm:cxn modelId="{3FCA7016-5CA1-4732-B92C-5976B06BEC10}" type="presOf" srcId="{E2E78A51-A163-488A-AB2B-76BBD3EBF2CC}" destId="{F4C10320-2A10-4074-86FF-B60BCB701DDF}" srcOrd="1" destOrd="0" presId="urn:microsoft.com/office/officeart/2005/8/layout/process1"/>
    <dgm:cxn modelId="{2DA4C995-792D-4CC8-B0DB-F6A4E966EF68}" type="presParOf" srcId="{23A78C07-6A35-4D09-8A89-B7CD00EEDC07}" destId="{6FF3CCE7-F53D-46CF-91BD-1C7FD6880555}" srcOrd="0" destOrd="0" presId="urn:microsoft.com/office/officeart/2005/8/layout/process1"/>
    <dgm:cxn modelId="{9A85F9C1-5DED-4DDC-9C59-5CEBB03022D9}" type="presParOf" srcId="{23A78C07-6A35-4D09-8A89-B7CD00EEDC07}" destId="{07E06094-0203-4FA7-BD35-73647E1688BE}" srcOrd="1" destOrd="0" presId="urn:microsoft.com/office/officeart/2005/8/layout/process1"/>
    <dgm:cxn modelId="{4F180B85-DC10-494C-8D64-728902194734}" type="presParOf" srcId="{07E06094-0203-4FA7-BD35-73647E1688BE}" destId="{F4C10320-2A10-4074-86FF-B60BCB701DDF}" srcOrd="0" destOrd="0" presId="urn:microsoft.com/office/officeart/2005/8/layout/process1"/>
    <dgm:cxn modelId="{A72CB69E-E8B2-4B69-B50A-DC471FFFFD62}" type="presParOf" srcId="{23A78C07-6A35-4D09-8A89-B7CD00EEDC07}" destId="{B729C1F3-EF5E-4F3E-B0BB-38633CB69613}"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00" cy="497047"/>
          </a:xfrm>
          <a:prstGeom prst="rect">
            <a:avLst/>
          </a:prstGeom>
        </p:spPr>
        <p:txBody>
          <a:bodyPr vert="horz" lIns="91449" tIns="45725" rIns="91449" bIns="45725" rtlCol="0"/>
          <a:lstStyle>
            <a:lvl1pPr algn="l">
              <a:defRPr sz="1200"/>
            </a:lvl1pPr>
          </a:lstStyle>
          <a:p>
            <a:endParaRPr lang="pt-PT"/>
          </a:p>
        </p:txBody>
      </p:sp>
      <p:sp>
        <p:nvSpPr>
          <p:cNvPr id="3" name="Date Placeholder 2"/>
          <p:cNvSpPr>
            <a:spLocks noGrp="1"/>
          </p:cNvSpPr>
          <p:nvPr>
            <p:ph type="dt" sz="quarter" idx="1"/>
          </p:nvPr>
        </p:nvSpPr>
        <p:spPr>
          <a:xfrm>
            <a:off x="3849688" y="0"/>
            <a:ext cx="2946400" cy="497047"/>
          </a:xfrm>
          <a:prstGeom prst="rect">
            <a:avLst/>
          </a:prstGeom>
        </p:spPr>
        <p:txBody>
          <a:bodyPr vert="horz" lIns="91449" tIns="45725" rIns="91449" bIns="45725" rtlCol="0"/>
          <a:lstStyle>
            <a:lvl1pPr algn="r">
              <a:defRPr sz="1200"/>
            </a:lvl1pPr>
          </a:lstStyle>
          <a:p>
            <a:fld id="{44596226-C37E-48B1-8881-39E4BAC601D4}" type="datetimeFigureOut">
              <a:rPr lang="pt-PT" smtClean="0"/>
              <a:t>13-07-2016</a:t>
            </a:fld>
            <a:endParaRPr lang="pt-PT"/>
          </a:p>
        </p:txBody>
      </p:sp>
      <p:sp>
        <p:nvSpPr>
          <p:cNvPr id="4" name="Footer Placeholder 3"/>
          <p:cNvSpPr>
            <a:spLocks noGrp="1"/>
          </p:cNvSpPr>
          <p:nvPr>
            <p:ph type="ftr" sz="quarter" idx="2"/>
          </p:nvPr>
        </p:nvSpPr>
        <p:spPr>
          <a:xfrm>
            <a:off x="1" y="9431179"/>
            <a:ext cx="2946400" cy="497046"/>
          </a:xfrm>
          <a:prstGeom prst="rect">
            <a:avLst/>
          </a:prstGeom>
        </p:spPr>
        <p:txBody>
          <a:bodyPr vert="horz" lIns="91449" tIns="45725" rIns="91449" bIns="45725" rtlCol="0" anchor="b"/>
          <a:lstStyle>
            <a:lvl1pPr algn="l">
              <a:defRPr sz="1200"/>
            </a:lvl1pPr>
          </a:lstStyle>
          <a:p>
            <a:endParaRPr lang="pt-PT"/>
          </a:p>
        </p:txBody>
      </p:sp>
      <p:sp>
        <p:nvSpPr>
          <p:cNvPr id="5" name="Slide Number Placeholder 4"/>
          <p:cNvSpPr>
            <a:spLocks noGrp="1"/>
          </p:cNvSpPr>
          <p:nvPr>
            <p:ph type="sldNum" sz="quarter" idx="3"/>
          </p:nvPr>
        </p:nvSpPr>
        <p:spPr>
          <a:xfrm>
            <a:off x="3849688" y="9431179"/>
            <a:ext cx="2946400" cy="497046"/>
          </a:xfrm>
          <a:prstGeom prst="rect">
            <a:avLst/>
          </a:prstGeom>
        </p:spPr>
        <p:txBody>
          <a:bodyPr vert="horz" lIns="91449" tIns="45725" rIns="91449" bIns="45725" rtlCol="0" anchor="b"/>
          <a:lstStyle>
            <a:lvl1pPr algn="r">
              <a:defRPr sz="1200"/>
            </a:lvl1pPr>
          </a:lstStyle>
          <a:p>
            <a:fld id="{AB909A24-9EA8-491C-83EF-A88AD7380C02}" type="slidenum">
              <a:rPr lang="pt-PT" smtClean="0"/>
              <a:t>‹nº›</a:t>
            </a:fld>
            <a:endParaRPr lang="pt-PT"/>
          </a:p>
        </p:txBody>
      </p:sp>
    </p:spTree>
    <p:extLst>
      <p:ext uri="{BB962C8B-B14F-4D97-AF65-F5344CB8AC3E}">
        <p14:creationId xmlns:p14="http://schemas.microsoft.com/office/powerpoint/2010/main" val="34186517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1" y="0"/>
            <a:ext cx="2945659" cy="496490"/>
          </a:xfrm>
          <a:prstGeom prst="rect">
            <a:avLst/>
          </a:prstGeom>
        </p:spPr>
        <p:txBody>
          <a:bodyPr vert="horz" lIns="91449" tIns="45725" rIns="91449" bIns="45725" rtlCol="0"/>
          <a:lstStyle>
            <a:lvl1pPr algn="l">
              <a:defRPr sz="1200"/>
            </a:lvl1pPr>
          </a:lstStyle>
          <a:p>
            <a:endParaRPr lang="pt-PT"/>
          </a:p>
        </p:txBody>
      </p:sp>
      <p:sp>
        <p:nvSpPr>
          <p:cNvPr id="3" name="Marcador de Posição da Data 2"/>
          <p:cNvSpPr>
            <a:spLocks noGrp="1"/>
          </p:cNvSpPr>
          <p:nvPr>
            <p:ph type="dt" idx="1"/>
          </p:nvPr>
        </p:nvSpPr>
        <p:spPr>
          <a:xfrm>
            <a:off x="3850444" y="0"/>
            <a:ext cx="2945659" cy="496490"/>
          </a:xfrm>
          <a:prstGeom prst="rect">
            <a:avLst/>
          </a:prstGeom>
        </p:spPr>
        <p:txBody>
          <a:bodyPr vert="horz" lIns="91449" tIns="45725" rIns="91449" bIns="45725" rtlCol="0"/>
          <a:lstStyle>
            <a:lvl1pPr algn="r">
              <a:defRPr sz="1200"/>
            </a:lvl1pPr>
          </a:lstStyle>
          <a:p>
            <a:fld id="{65A11115-3A98-4198-A85F-1EE0F317BE4E}" type="datetimeFigureOut">
              <a:rPr lang="pt-PT" smtClean="0"/>
              <a:t>13-07-2016</a:t>
            </a:fld>
            <a:endParaRPr lang="pt-PT"/>
          </a:p>
        </p:txBody>
      </p:sp>
      <p:sp>
        <p:nvSpPr>
          <p:cNvPr id="4" name="Marcador de Posição da Imagem do Diapositivo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449" tIns="45725" rIns="91449" bIns="45725" rtlCol="0" anchor="ctr"/>
          <a:lstStyle/>
          <a:p>
            <a:endParaRPr lang="pt-PT"/>
          </a:p>
        </p:txBody>
      </p:sp>
      <p:sp>
        <p:nvSpPr>
          <p:cNvPr id="5" name="Marcador de Posição de Notas 4"/>
          <p:cNvSpPr>
            <a:spLocks noGrp="1"/>
          </p:cNvSpPr>
          <p:nvPr>
            <p:ph type="body" sz="quarter" idx="3"/>
          </p:nvPr>
        </p:nvSpPr>
        <p:spPr>
          <a:xfrm>
            <a:off x="679768" y="4716662"/>
            <a:ext cx="5438140" cy="4468416"/>
          </a:xfrm>
          <a:prstGeom prst="rect">
            <a:avLst/>
          </a:prstGeom>
        </p:spPr>
        <p:txBody>
          <a:bodyPr vert="horz" lIns="91449" tIns="45725" rIns="91449" bIns="45725" rtlCol="0"/>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6" name="Marcador de Posição do Rodapé 5"/>
          <p:cNvSpPr>
            <a:spLocks noGrp="1"/>
          </p:cNvSpPr>
          <p:nvPr>
            <p:ph type="ftr" sz="quarter" idx="4"/>
          </p:nvPr>
        </p:nvSpPr>
        <p:spPr>
          <a:xfrm>
            <a:off x="1" y="9431599"/>
            <a:ext cx="2945659" cy="496490"/>
          </a:xfrm>
          <a:prstGeom prst="rect">
            <a:avLst/>
          </a:prstGeom>
        </p:spPr>
        <p:txBody>
          <a:bodyPr vert="horz" lIns="91449" tIns="45725" rIns="91449" bIns="45725"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850444" y="9431599"/>
            <a:ext cx="2945659" cy="496490"/>
          </a:xfrm>
          <a:prstGeom prst="rect">
            <a:avLst/>
          </a:prstGeom>
        </p:spPr>
        <p:txBody>
          <a:bodyPr vert="horz" lIns="91449" tIns="45725" rIns="91449" bIns="45725" rtlCol="0" anchor="b"/>
          <a:lstStyle>
            <a:lvl1pPr algn="r">
              <a:defRPr sz="1200"/>
            </a:lvl1pPr>
          </a:lstStyle>
          <a:p>
            <a:fld id="{5D57D857-E290-4BE9-8F43-4070A14FA356}" type="slidenum">
              <a:rPr lang="pt-PT" smtClean="0"/>
              <a:t>‹nº›</a:t>
            </a:fld>
            <a:endParaRPr lang="pt-PT"/>
          </a:p>
        </p:txBody>
      </p:sp>
    </p:spTree>
    <p:extLst>
      <p:ext uri="{BB962C8B-B14F-4D97-AF65-F5344CB8AC3E}">
        <p14:creationId xmlns:p14="http://schemas.microsoft.com/office/powerpoint/2010/main" val="703396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a:p>
        </p:txBody>
      </p:sp>
      <p:sp>
        <p:nvSpPr>
          <p:cNvPr id="4" name="Marcador de Posição do Número do Diapositivo 3"/>
          <p:cNvSpPr>
            <a:spLocks noGrp="1"/>
          </p:cNvSpPr>
          <p:nvPr>
            <p:ph type="sldNum" sz="quarter" idx="10"/>
          </p:nvPr>
        </p:nvSpPr>
        <p:spPr/>
        <p:txBody>
          <a:bodyPr/>
          <a:lstStyle/>
          <a:p>
            <a:fld id="{5D57D857-E290-4BE9-8F43-4070A14FA356}" type="slidenum">
              <a:rPr lang="pt-PT" smtClean="0"/>
              <a:t>2</a:t>
            </a:fld>
            <a:endParaRPr lang="pt-PT"/>
          </a:p>
        </p:txBody>
      </p:sp>
    </p:spTree>
    <p:extLst>
      <p:ext uri="{BB962C8B-B14F-4D97-AF65-F5344CB8AC3E}">
        <p14:creationId xmlns:p14="http://schemas.microsoft.com/office/powerpoint/2010/main" val="16740927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dirty="0" smtClean="0"/>
              <a:t>Deficiente</a:t>
            </a:r>
            <a:r>
              <a:rPr lang="pt-PT" baseline="0" dirty="0" smtClean="0"/>
              <a:t> Densificação dos Fatores/</a:t>
            </a:r>
            <a:r>
              <a:rPr lang="pt-PT" baseline="0" dirty="0" err="1" smtClean="0"/>
              <a:t>Subfatores</a:t>
            </a:r>
            <a:endParaRPr lang="pt-PT" dirty="0"/>
          </a:p>
        </p:txBody>
      </p:sp>
      <p:sp>
        <p:nvSpPr>
          <p:cNvPr id="4" name="Marcador de Posição do Número do Diapositivo 3"/>
          <p:cNvSpPr>
            <a:spLocks noGrp="1"/>
          </p:cNvSpPr>
          <p:nvPr>
            <p:ph type="sldNum" sz="quarter" idx="10"/>
          </p:nvPr>
        </p:nvSpPr>
        <p:spPr/>
        <p:txBody>
          <a:bodyPr/>
          <a:lstStyle/>
          <a:p>
            <a:fld id="{2C829D03-5314-4B70-865A-4E72FFE941DF}" type="slidenum">
              <a:rPr lang="pt-PT" smtClean="0"/>
              <a:pPr/>
              <a:t>22</a:t>
            </a:fld>
            <a:endParaRPr lang="pt-PT"/>
          </a:p>
        </p:txBody>
      </p:sp>
      <p:sp>
        <p:nvSpPr>
          <p:cNvPr id="5" name="Marcador de Posição da Data 4"/>
          <p:cNvSpPr>
            <a:spLocks noGrp="1"/>
          </p:cNvSpPr>
          <p:nvPr>
            <p:ph type="dt" idx="11"/>
          </p:nvPr>
        </p:nvSpPr>
        <p:spPr/>
        <p:txBody>
          <a:bodyPr/>
          <a:lstStyle/>
          <a:p>
            <a:r>
              <a:rPr lang="pt-PT" smtClean="0"/>
              <a:t>11-11-2010</a:t>
            </a:r>
            <a:endParaRPr lang="pt-PT"/>
          </a:p>
        </p:txBody>
      </p:sp>
    </p:spTree>
    <p:extLst>
      <p:ext uri="{BB962C8B-B14F-4D97-AF65-F5344CB8AC3E}">
        <p14:creationId xmlns:p14="http://schemas.microsoft.com/office/powerpoint/2010/main" val="6986122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dirty="0" smtClean="0"/>
              <a:t>OUTRAS SITUAÇÕES: Falt</a:t>
            </a:r>
            <a:r>
              <a:rPr lang="pt-PT" baseline="0" dirty="0" smtClean="0"/>
              <a:t>a ou deficiente densificação dos Fatores / </a:t>
            </a:r>
            <a:r>
              <a:rPr lang="pt-PT" baseline="0" dirty="0" err="1" smtClean="0"/>
              <a:t>subfatores</a:t>
            </a:r>
            <a:endParaRPr lang="pt-PT" dirty="0" smtClean="0"/>
          </a:p>
          <a:p>
            <a:endParaRPr lang="pt-PT" dirty="0"/>
          </a:p>
        </p:txBody>
      </p:sp>
      <p:sp>
        <p:nvSpPr>
          <p:cNvPr id="4" name="Marcador de Posição do Número do Diapositivo 3"/>
          <p:cNvSpPr>
            <a:spLocks noGrp="1"/>
          </p:cNvSpPr>
          <p:nvPr>
            <p:ph type="sldNum" sz="quarter" idx="10"/>
          </p:nvPr>
        </p:nvSpPr>
        <p:spPr/>
        <p:txBody>
          <a:bodyPr/>
          <a:lstStyle/>
          <a:p>
            <a:fld id="{2C829D03-5314-4B70-865A-4E72FFE941DF}" type="slidenum">
              <a:rPr lang="pt-PT" smtClean="0"/>
              <a:pPr/>
              <a:t>23</a:t>
            </a:fld>
            <a:endParaRPr lang="pt-PT"/>
          </a:p>
        </p:txBody>
      </p:sp>
      <p:sp>
        <p:nvSpPr>
          <p:cNvPr id="5" name="Marcador de Posição da Data 4"/>
          <p:cNvSpPr>
            <a:spLocks noGrp="1"/>
          </p:cNvSpPr>
          <p:nvPr>
            <p:ph type="dt" idx="11"/>
          </p:nvPr>
        </p:nvSpPr>
        <p:spPr/>
        <p:txBody>
          <a:bodyPr/>
          <a:lstStyle/>
          <a:p>
            <a:r>
              <a:rPr lang="pt-PT" smtClean="0"/>
              <a:t>11-11-2010</a:t>
            </a:r>
            <a:endParaRPr lang="pt-PT"/>
          </a:p>
        </p:txBody>
      </p:sp>
    </p:spTree>
    <p:extLst>
      <p:ext uri="{BB962C8B-B14F-4D97-AF65-F5344CB8AC3E}">
        <p14:creationId xmlns:p14="http://schemas.microsoft.com/office/powerpoint/2010/main" val="2723620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dirty="0"/>
          </a:p>
        </p:txBody>
      </p:sp>
      <p:sp>
        <p:nvSpPr>
          <p:cNvPr id="4" name="Marcador de Posição da Data 3"/>
          <p:cNvSpPr>
            <a:spLocks noGrp="1"/>
          </p:cNvSpPr>
          <p:nvPr>
            <p:ph type="dt" idx="10"/>
          </p:nvPr>
        </p:nvSpPr>
        <p:spPr/>
        <p:txBody>
          <a:bodyPr/>
          <a:lstStyle/>
          <a:p>
            <a:r>
              <a:rPr lang="pt-PT" smtClean="0"/>
              <a:t>11-11-2010</a:t>
            </a:r>
            <a:endParaRPr lang="pt-PT"/>
          </a:p>
        </p:txBody>
      </p:sp>
      <p:sp>
        <p:nvSpPr>
          <p:cNvPr id="5" name="Marcador de Posição do Número do Diapositivo 4"/>
          <p:cNvSpPr>
            <a:spLocks noGrp="1"/>
          </p:cNvSpPr>
          <p:nvPr>
            <p:ph type="sldNum" sz="quarter" idx="11"/>
          </p:nvPr>
        </p:nvSpPr>
        <p:spPr/>
        <p:txBody>
          <a:bodyPr/>
          <a:lstStyle/>
          <a:p>
            <a:fld id="{2C829D03-5314-4B70-865A-4E72FFE941DF}" type="slidenum">
              <a:rPr lang="pt-PT" smtClean="0"/>
              <a:pPr/>
              <a:t>24</a:t>
            </a:fld>
            <a:endParaRPr lang="pt-PT"/>
          </a:p>
        </p:txBody>
      </p:sp>
    </p:spTree>
    <p:extLst>
      <p:ext uri="{BB962C8B-B14F-4D97-AF65-F5344CB8AC3E}">
        <p14:creationId xmlns:p14="http://schemas.microsoft.com/office/powerpoint/2010/main" val="38933586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dirty="0"/>
          </a:p>
        </p:txBody>
      </p:sp>
      <p:sp>
        <p:nvSpPr>
          <p:cNvPr id="4" name="Marcador de Posição do Número do Diapositivo 3"/>
          <p:cNvSpPr>
            <a:spLocks noGrp="1"/>
          </p:cNvSpPr>
          <p:nvPr>
            <p:ph type="sldNum" sz="quarter" idx="10"/>
          </p:nvPr>
        </p:nvSpPr>
        <p:spPr/>
        <p:txBody>
          <a:bodyPr/>
          <a:lstStyle/>
          <a:p>
            <a:fld id="{2C829D03-5314-4B70-865A-4E72FFE941DF}" type="slidenum">
              <a:rPr lang="pt-PT" smtClean="0"/>
              <a:pPr/>
              <a:t>25</a:t>
            </a:fld>
            <a:endParaRPr lang="pt-PT"/>
          </a:p>
        </p:txBody>
      </p:sp>
      <p:sp>
        <p:nvSpPr>
          <p:cNvPr id="5" name="Marcador de Posição da Data 4"/>
          <p:cNvSpPr>
            <a:spLocks noGrp="1"/>
          </p:cNvSpPr>
          <p:nvPr>
            <p:ph type="dt" idx="11"/>
          </p:nvPr>
        </p:nvSpPr>
        <p:spPr/>
        <p:txBody>
          <a:bodyPr/>
          <a:lstStyle/>
          <a:p>
            <a:r>
              <a:rPr lang="pt-PT" smtClean="0"/>
              <a:t>11-11-2010</a:t>
            </a:r>
            <a:endParaRPr lang="pt-PT"/>
          </a:p>
        </p:txBody>
      </p:sp>
    </p:spTree>
    <p:extLst>
      <p:ext uri="{BB962C8B-B14F-4D97-AF65-F5344CB8AC3E}">
        <p14:creationId xmlns:p14="http://schemas.microsoft.com/office/powerpoint/2010/main" val="904303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dirty="0"/>
          </a:p>
        </p:txBody>
      </p:sp>
      <p:sp>
        <p:nvSpPr>
          <p:cNvPr id="4" name="Marcador de Posição da Data 3"/>
          <p:cNvSpPr>
            <a:spLocks noGrp="1"/>
          </p:cNvSpPr>
          <p:nvPr>
            <p:ph type="dt" idx="10"/>
          </p:nvPr>
        </p:nvSpPr>
        <p:spPr/>
        <p:txBody>
          <a:bodyPr/>
          <a:lstStyle/>
          <a:p>
            <a:r>
              <a:rPr lang="pt-PT" smtClean="0"/>
              <a:t>11-11-2010</a:t>
            </a:r>
            <a:endParaRPr lang="pt-PT"/>
          </a:p>
        </p:txBody>
      </p:sp>
      <p:sp>
        <p:nvSpPr>
          <p:cNvPr id="5" name="Marcador de Posição do Número do Diapositivo 4"/>
          <p:cNvSpPr>
            <a:spLocks noGrp="1"/>
          </p:cNvSpPr>
          <p:nvPr>
            <p:ph type="sldNum" sz="quarter" idx="11"/>
          </p:nvPr>
        </p:nvSpPr>
        <p:spPr/>
        <p:txBody>
          <a:bodyPr/>
          <a:lstStyle/>
          <a:p>
            <a:fld id="{2C829D03-5314-4B70-865A-4E72FFE941DF}" type="slidenum">
              <a:rPr lang="pt-PT" smtClean="0"/>
              <a:pPr/>
              <a:t>4</a:t>
            </a:fld>
            <a:endParaRPr lang="pt-PT"/>
          </a:p>
        </p:txBody>
      </p:sp>
    </p:spTree>
    <p:extLst>
      <p:ext uri="{BB962C8B-B14F-4D97-AF65-F5344CB8AC3E}">
        <p14:creationId xmlns:p14="http://schemas.microsoft.com/office/powerpoint/2010/main" val="3162207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dirty="0"/>
          </a:p>
        </p:txBody>
      </p:sp>
      <p:sp>
        <p:nvSpPr>
          <p:cNvPr id="4" name="Marcador de Posição do Número do Diapositivo 3"/>
          <p:cNvSpPr>
            <a:spLocks noGrp="1"/>
          </p:cNvSpPr>
          <p:nvPr>
            <p:ph type="sldNum" sz="quarter" idx="10"/>
          </p:nvPr>
        </p:nvSpPr>
        <p:spPr/>
        <p:txBody>
          <a:bodyPr/>
          <a:lstStyle/>
          <a:p>
            <a:fld id="{2C829D03-5314-4B70-865A-4E72FFE941DF}" type="slidenum">
              <a:rPr lang="pt-PT" smtClean="0"/>
              <a:pPr/>
              <a:t>13</a:t>
            </a:fld>
            <a:endParaRPr lang="pt-PT"/>
          </a:p>
        </p:txBody>
      </p:sp>
      <p:sp>
        <p:nvSpPr>
          <p:cNvPr id="5" name="Marcador de Posição da Data 4"/>
          <p:cNvSpPr>
            <a:spLocks noGrp="1"/>
          </p:cNvSpPr>
          <p:nvPr>
            <p:ph type="dt" idx="11"/>
          </p:nvPr>
        </p:nvSpPr>
        <p:spPr/>
        <p:txBody>
          <a:bodyPr/>
          <a:lstStyle/>
          <a:p>
            <a:r>
              <a:rPr lang="pt-PT" smtClean="0"/>
              <a:t>11-11-2010</a:t>
            </a:r>
            <a:endParaRPr lang="pt-PT"/>
          </a:p>
        </p:txBody>
      </p:sp>
    </p:spTree>
    <p:extLst>
      <p:ext uri="{BB962C8B-B14F-4D97-AF65-F5344CB8AC3E}">
        <p14:creationId xmlns:p14="http://schemas.microsoft.com/office/powerpoint/2010/main" val="362706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dirty="0"/>
          </a:p>
        </p:txBody>
      </p:sp>
      <p:sp>
        <p:nvSpPr>
          <p:cNvPr id="4" name="Marcador de Posição do Número do Diapositivo 3"/>
          <p:cNvSpPr>
            <a:spLocks noGrp="1"/>
          </p:cNvSpPr>
          <p:nvPr>
            <p:ph type="sldNum" sz="quarter" idx="10"/>
          </p:nvPr>
        </p:nvSpPr>
        <p:spPr/>
        <p:txBody>
          <a:bodyPr/>
          <a:lstStyle/>
          <a:p>
            <a:fld id="{2C829D03-5314-4B70-865A-4E72FFE941DF}" type="slidenum">
              <a:rPr lang="pt-PT" smtClean="0"/>
              <a:pPr/>
              <a:t>15</a:t>
            </a:fld>
            <a:endParaRPr lang="pt-PT"/>
          </a:p>
        </p:txBody>
      </p:sp>
      <p:sp>
        <p:nvSpPr>
          <p:cNvPr id="5" name="Marcador de Posição da Data 4"/>
          <p:cNvSpPr>
            <a:spLocks noGrp="1"/>
          </p:cNvSpPr>
          <p:nvPr>
            <p:ph type="dt" idx="11"/>
          </p:nvPr>
        </p:nvSpPr>
        <p:spPr/>
        <p:txBody>
          <a:bodyPr/>
          <a:lstStyle/>
          <a:p>
            <a:r>
              <a:rPr lang="pt-PT" smtClean="0"/>
              <a:t>11-11-2010</a:t>
            </a:r>
            <a:endParaRPr lang="pt-PT"/>
          </a:p>
        </p:txBody>
      </p:sp>
    </p:spTree>
    <p:extLst>
      <p:ext uri="{BB962C8B-B14F-4D97-AF65-F5344CB8AC3E}">
        <p14:creationId xmlns:p14="http://schemas.microsoft.com/office/powerpoint/2010/main" val="2981245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dirty="0"/>
          </a:p>
        </p:txBody>
      </p:sp>
      <p:sp>
        <p:nvSpPr>
          <p:cNvPr id="4" name="Marcador de Posição do Número do Diapositivo 3"/>
          <p:cNvSpPr>
            <a:spLocks noGrp="1"/>
          </p:cNvSpPr>
          <p:nvPr>
            <p:ph type="sldNum" sz="quarter" idx="10"/>
          </p:nvPr>
        </p:nvSpPr>
        <p:spPr/>
        <p:txBody>
          <a:bodyPr/>
          <a:lstStyle/>
          <a:p>
            <a:fld id="{2C829D03-5314-4B70-865A-4E72FFE941DF}" type="slidenum">
              <a:rPr lang="pt-PT" smtClean="0"/>
              <a:pPr/>
              <a:t>16</a:t>
            </a:fld>
            <a:endParaRPr lang="pt-PT"/>
          </a:p>
        </p:txBody>
      </p:sp>
      <p:sp>
        <p:nvSpPr>
          <p:cNvPr id="5" name="Marcador de Posição da Data 4"/>
          <p:cNvSpPr>
            <a:spLocks noGrp="1"/>
          </p:cNvSpPr>
          <p:nvPr>
            <p:ph type="dt" idx="11"/>
          </p:nvPr>
        </p:nvSpPr>
        <p:spPr/>
        <p:txBody>
          <a:bodyPr/>
          <a:lstStyle/>
          <a:p>
            <a:r>
              <a:rPr lang="pt-PT" smtClean="0"/>
              <a:t>11-11-2010</a:t>
            </a:r>
            <a:endParaRPr lang="pt-PT"/>
          </a:p>
        </p:txBody>
      </p:sp>
    </p:spTree>
    <p:extLst>
      <p:ext uri="{BB962C8B-B14F-4D97-AF65-F5344CB8AC3E}">
        <p14:creationId xmlns:p14="http://schemas.microsoft.com/office/powerpoint/2010/main" val="41283634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dirty="0" smtClean="0"/>
              <a:t>O MESMO NO QUE SE REFERE</a:t>
            </a:r>
            <a:r>
              <a:rPr lang="pt-PT" baseline="0" dirty="0" smtClean="0"/>
              <a:t> ÀS ESPECIFICAÇÕES TÉCNICAS</a:t>
            </a:r>
          </a:p>
          <a:p>
            <a:endParaRPr lang="pt-PT" dirty="0"/>
          </a:p>
        </p:txBody>
      </p:sp>
      <p:sp>
        <p:nvSpPr>
          <p:cNvPr id="4" name="Marcador de Posição do Número do Diapositivo 3"/>
          <p:cNvSpPr>
            <a:spLocks noGrp="1"/>
          </p:cNvSpPr>
          <p:nvPr>
            <p:ph type="sldNum" sz="quarter" idx="10"/>
          </p:nvPr>
        </p:nvSpPr>
        <p:spPr/>
        <p:txBody>
          <a:bodyPr/>
          <a:lstStyle/>
          <a:p>
            <a:fld id="{2C829D03-5314-4B70-865A-4E72FFE941DF}" type="slidenum">
              <a:rPr lang="pt-PT" smtClean="0"/>
              <a:pPr/>
              <a:t>17</a:t>
            </a:fld>
            <a:endParaRPr lang="pt-PT"/>
          </a:p>
        </p:txBody>
      </p:sp>
      <p:sp>
        <p:nvSpPr>
          <p:cNvPr id="5" name="Marcador de Posição da Data 4"/>
          <p:cNvSpPr>
            <a:spLocks noGrp="1"/>
          </p:cNvSpPr>
          <p:nvPr>
            <p:ph type="dt" idx="11"/>
          </p:nvPr>
        </p:nvSpPr>
        <p:spPr/>
        <p:txBody>
          <a:bodyPr/>
          <a:lstStyle/>
          <a:p>
            <a:r>
              <a:rPr lang="pt-PT" smtClean="0"/>
              <a:t>11-11-2010</a:t>
            </a:r>
            <a:endParaRPr lang="pt-PT"/>
          </a:p>
        </p:txBody>
      </p:sp>
    </p:spTree>
    <p:extLst>
      <p:ext uri="{BB962C8B-B14F-4D97-AF65-F5344CB8AC3E}">
        <p14:creationId xmlns:p14="http://schemas.microsoft.com/office/powerpoint/2010/main" val="4014038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dirty="0"/>
          </a:p>
        </p:txBody>
      </p:sp>
      <p:sp>
        <p:nvSpPr>
          <p:cNvPr id="4" name="Marcador de Posição do Número do Diapositivo 3"/>
          <p:cNvSpPr>
            <a:spLocks noGrp="1"/>
          </p:cNvSpPr>
          <p:nvPr>
            <p:ph type="sldNum" sz="quarter" idx="10"/>
          </p:nvPr>
        </p:nvSpPr>
        <p:spPr/>
        <p:txBody>
          <a:bodyPr/>
          <a:lstStyle/>
          <a:p>
            <a:fld id="{2C829D03-5314-4B70-865A-4E72FFE941DF}" type="slidenum">
              <a:rPr lang="pt-PT" smtClean="0"/>
              <a:pPr/>
              <a:t>18</a:t>
            </a:fld>
            <a:endParaRPr lang="pt-PT"/>
          </a:p>
        </p:txBody>
      </p:sp>
      <p:sp>
        <p:nvSpPr>
          <p:cNvPr id="5" name="Marcador de Posição da Data 4"/>
          <p:cNvSpPr>
            <a:spLocks noGrp="1"/>
          </p:cNvSpPr>
          <p:nvPr>
            <p:ph type="dt" idx="11"/>
          </p:nvPr>
        </p:nvSpPr>
        <p:spPr/>
        <p:txBody>
          <a:bodyPr/>
          <a:lstStyle/>
          <a:p>
            <a:r>
              <a:rPr lang="pt-PT" smtClean="0"/>
              <a:t>11-11-2010</a:t>
            </a:r>
            <a:endParaRPr lang="pt-PT"/>
          </a:p>
        </p:txBody>
      </p:sp>
    </p:spTree>
    <p:extLst>
      <p:ext uri="{BB962C8B-B14F-4D97-AF65-F5344CB8AC3E}">
        <p14:creationId xmlns:p14="http://schemas.microsoft.com/office/powerpoint/2010/main" val="1011304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dirty="0"/>
          </a:p>
        </p:txBody>
      </p:sp>
      <p:sp>
        <p:nvSpPr>
          <p:cNvPr id="4" name="Marcador de Posição do Número do Diapositivo 3"/>
          <p:cNvSpPr>
            <a:spLocks noGrp="1"/>
          </p:cNvSpPr>
          <p:nvPr>
            <p:ph type="sldNum" sz="quarter" idx="10"/>
          </p:nvPr>
        </p:nvSpPr>
        <p:spPr/>
        <p:txBody>
          <a:bodyPr/>
          <a:lstStyle/>
          <a:p>
            <a:fld id="{2C829D03-5314-4B70-865A-4E72FFE941DF}" type="slidenum">
              <a:rPr lang="pt-PT" smtClean="0"/>
              <a:pPr/>
              <a:t>19</a:t>
            </a:fld>
            <a:endParaRPr lang="pt-PT"/>
          </a:p>
        </p:txBody>
      </p:sp>
      <p:sp>
        <p:nvSpPr>
          <p:cNvPr id="5" name="Marcador de Posição da Data 4"/>
          <p:cNvSpPr>
            <a:spLocks noGrp="1"/>
          </p:cNvSpPr>
          <p:nvPr>
            <p:ph type="dt" idx="11"/>
          </p:nvPr>
        </p:nvSpPr>
        <p:spPr/>
        <p:txBody>
          <a:bodyPr/>
          <a:lstStyle/>
          <a:p>
            <a:r>
              <a:rPr lang="pt-PT" smtClean="0"/>
              <a:t>11-11-2010</a:t>
            </a:r>
            <a:endParaRPr lang="pt-PT"/>
          </a:p>
        </p:txBody>
      </p:sp>
    </p:spTree>
    <p:extLst>
      <p:ext uri="{BB962C8B-B14F-4D97-AF65-F5344CB8AC3E}">
        <p14:creationId xmlns:p14="http://schemas.microsoft.com/office/powerpoint/2010/main" val="21533981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dirty="0"/>
          </a:p>
        </p:txBody>
      </p:sp>
      <p:sp>
        <p:nvSpPr>
          <p:cNvPr id="4" name="Marcador de Posição do Número do Diapositivo 3"/>
          <p:cNvSpPr>
            <a:spLocks noGrp="1"/>
          </p:cNvSpPr>
          <p:nvPr>
            <p:ph type="sldNum" sz="quarter" idx="10"/>
          </p:nvPr>
        </p:nvSpPr>
        <p:spPr/>
        <p:txBody>
          <a:bodyPr/>
          <a:lstStyle/>
          <a:p>
            <a:fld id="{2C829D03-5314-4B70-865A-4E72FFE941DF}" type="slidenum">
              <a:rPr lang="pt-PT" smtClean="0"/>
              <a:pPr/>
              <a:t>20</a:t>
            </a:fld>
            <a:endParaRPr lang="pt-PT"/>
          </a:p>
        </p:txBody>
      </p:sp>
      <p:sp>
        <p:nvSpPr>
          <p:cNvPr id="5" name="Marcador de Posição da Data 4"/>
          <p:cNvSpPr>
            <a:spLocks noGrp="1"/>
          </p:cNvSpPr>
          <p:nvPr>
            <p:ph type="dt" idx="11"/>
          </p:nvPr>
        </p:nvSpPr>
        <p:spPr/>
        <p:txBody>
          <a:bodyPr/>
          <a:lstStyle/>
          <a:p>
            <a:r>
              <a:rPr lang="pt-PT" smtClean="0"/>
              <a:t>11-11-2010</a:t>
            </a:r>
            <a:endParaRPr lang="pt-PT"/>
          </a:p>
        </p:txBody>
      </p:sp>
    </p:spTree>
    <p:extLst>
      <p:ext uri="{BB962C8B-B14F-4D97-AF65-F5344CB8AC3E}">
        <p14:creationId xmlns:p14="http://schemas.microsoft.com/office/powerpoint/2010/main" val="4105474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smtClean="0"/>
              <a:t>Clique para editar o estilo</a:t>
            </a:r>
            <a:endParaRPr lang="pt-PT"/>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p>
            <a:fld id="{64A94DF1-320E-4672-A88F-884140FB1779}" type="datetimeFigureOut">
              <a:rPr lang="pt-PT" smtClean="0"/>
              <a:t>13-07-2016</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0B8302EF-DB28-4081-8535-7FE036D37DED}" type="slidenum">
              <a:rPr lang="pt-PT" smtClean="0"/>
              <a:t>‹nº›</a:t>
            </a:fld>
            <a:endParaRPr lang="pt-PT"/>
          </a:p>
        </p:txBody>
      </p:sp>
    </p:spTree>
    <p:extLst>
      <p:ext uri="{BB962C8B-B14F-4D97-AF65-F5344CB8AC3E}">
        <p14:creationId xmlns:p14="http://schemas.microsoft.com/office/powerpoint/2010/main" val="3864274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64A94DF1-320E-4672-A88F-884140FB1779}" type="datetimeFigureOut">
              <a:rPr lang="pt-PT" smtClean="0"/>
              <a:t>13-07-2016</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0B8302EF-DB28-4081-8535-7FE036D37DED}" type="slidenum">
              <a:rPr lang="pt-PT" smtClean="0"/>
              <a:t>‹nº›</a:t>
            </a:fld>
            <a:endParaRPr lang="pt-PT"/>
          </a:p>
        </p:txBody>
      </p:sp>
    </p:spTree>
    <p:extLst>
      <p:ext uri="{BB962C8B-B14F-4D97-AF65-F5344CB8AC3E}">
        <p14:creationId xmlns:p14="http://schemas.microsoft.com/office/powerpoint/2010/main" val="1834962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64A94DF1-320E-4672-A88F-884140FB1779}" type="datetimeFigureOut">
              <a:rPr lang="pt-PT" smtClean="0"/>
              <a:t>13-07-2016</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0B8302EF-DB28-4081-8535-7FE036D37DED}" type="slidenum">
              <a:rPr lang="pt-PT" smtClean="0"/>
              <a:t>‹nº›</a:t>
            </a:fld>
            <a:endParaRPr lang="pt-PT"/>
          </a:p>
        </p:txBody>
      </p:sp>
    </p:spTree>
    <p:extLst>
      <p:ext uri="{BB962C8B-B14F-4D97-AF65-F5344CB8AC3E}">
        <p14:creationId xmlns:p14="http://schemas.microsoft.com/office/powerpoint/2010/main" val="11291081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OverObj">
  <p:cSld name="Título e texto sobre objecto">
    <p:spTree>
      <p:nvGrpSpPr>
        <p:cNvPr id="1" name=""/>
        <p:cNvGrpSpPr/>
        <p:nvPr/>
      </p:nvGrpSpPr>
      <p:grpSpPr>
        <a:xfrm>
          <a:off x="0" y="0"/>
          <a:ext cx="0" cy="0"/>
          <a:chOff x="0" y="0"/>
          <a:chExt cx="0" cy="0"/>
        </a:xfrm>
      </p:grpSpPr>
      <p:sp>
        <p:nvSpPr>
          <p:cNvPr id="2" name="Título 1"/>
          <p:cNvSpPr>
            <a:spLocks noGrp="1"/>
          </p:cNvSpPr>
          <p:nvPr>
            <p:ph type="title"/>
          </p:nvPr>
        </p:nvSpPr>
        <p:spPr>
          <a:xfrm>
            <a:off x="415925" y="252413"/>
            <a:ext cx="6845300" cy="796925"/>
          </a:xfrm>
        </p:spPr>
        <p:txBody>
          <a:bodyPr/>
          <a:lstStyle/>
          <a:p>
            <a:r>
              <a:rPr lang="pt-PT" smtClean="0"/>
              <a:t>Clique para editar o estilo</a:t>
            </a:r>
            <a:endParaRPr lang="pt-PT"/>
          </a:p>
        </p:txBody>
      </p:sp>
      <p:sp>
        <p:nvSpPr>
          <p:cNvPr id="3" name="Marcador de Posição do Texto 2"/>
          <p:cNvSpPr>
            <a:spLocks noGrp="1"/>
          </p:cNvSpPr>
          <p:nvPr>
            <p:ph type="body" sz="half" idx="1"/>
          </p:nvPr>
        </p:nvSpPr>
        <p:spPr>
          <a:xfrm>
            <a:off x="388938" y="1285875"/>
            <a:ext cx="8297862" cy="2244725"/>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388938" y="3683000"/>
            <a:ext cx="8297862" cy="2246313"/>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Número do Diapositivo 4"/>
          <p:cNvSpPr>
            <a:spLocks noGrp="1"/>
          </p:cNvSpPr>
          <p:nvPr>
            <p:ph type="sldNum" sz="quarter" idx="10"/>
          </p:nvPr>
        </p:nvSpPr>
        <p:spPr>
          <a:xfrm>
            <a:off x="4438650" y="6311900"/>
            <a:ext cx="1062038" cy="365125"/>
          </a:xfrm>
        </p:spPr>
        <p:txBody>
          <a:bodyPr/>
          <a:lstStyle>
            <a:lvl1pPr>
              <a:defRPr/>
            </a:lvl1pPr>
          </a:lstStyle>
          <a:p>
            <a:pPr>
              <a:defRPr/>
            </a:pPr>
            <a:fld id="{5955EFA8-3380-43A3-A097-F09DE6326347}" type="slidenum">
              <a:rPr lang="pt-PT"/>
              <a:pPr>
                <a:defRPr/>
              </a:pPr>
              <a:t>‹nº›</a:t>
            </a:fld>
            <a:endParaRPr lang="pt-PT" dirty="0"/>
          </a:p>
        </p:txBody>
      </p:sp>
    </p:spTree>
    <p:extLst>
      <p:ext uri="{BB962C8B-B14F-4D97-AF65-F5344CB8AC3E}">
        <p14:creationId xmlns:p14="http://schemas.microsoft.com/office/powerpoint/2010/main" val="220468093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64A94DF1-320E-4672-A88F-884140FB1779}" type="datetimeFigureOut">
              <a:rPr lang="pt-PT" smtClean="0"/>
              <a:t>13-07-2016</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0B8302EF-DB28-4081-8535-7FE036D37DED}" type="slidenum">
              <a:rPr lang="pt-PT" smtClean="0"/>
              <a:t>‹nº›</a:t>
            </a:fld>
            <a:endParaRPr lang="pt-PT"/>
          </a:p>
        </p:txBody>
      </p:sp>
    </p:spTree>
    <p:extLst>
      <p:ext uri="{BB962C8B-B14F-4D97-AF65-F5344CB8AC3E}">
        <p14:creationId xmlns:p14="http://schemas.microsoft.com/office/powerpoint/2010/main" val="3652941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64A94DF1-320E-4672-A88F-884140FB1779}" type="datetimeFigureOut">
              <a:rPr lang="pt-PT" smtClean="0"/>
              <a:t>13-07-2016</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0B8302EF-DB28-4081-8535-7FE036D37DED}" type="slidenum">
              <a:rPr lang="pt-PT" smtClean="0"/>
              <a:t>‹nº›</a:t>
            </a:fld>
            <a:endParaRPr lang="pt-PT"/>
          </a:p>
        </p:txBody>
      </p:sp>
    </p:spTree>
    <p:extLst>
      <p:ext uri="{BB962C8B-B14F-4D97-AF65-F5344CB8AC3E}">
        <p14:creationId xmlns:p14="http://schemas.microsoft.com/office/powerpoint/2010/main" val="2270900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4"/>
          <p:cNvSpPr>
            <a:spLocks noGrp="1"/>
          </p:cNvSpPr>
          <p:nvPr>
            <p:ph type="dt" sz="half" idx="10"/>
          </p:nvPr>
        </p:nvSpPr>
        <p:spPr/>
        <p:txBody>
          <a:bodyPr/>
          <a:lstStyle/>
          <a:p>
            <a:fld id="{64A94DF1-320E-4672-A88F-884140FB1779}" type="datetimeFigureOut">
              <a:rPr lang="pt-PT" smtClean="0"/>
              <a:t>13-07-2016</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0B8302EF-DB28-4081-8535-7FE036D37DED}" type="slidenum">
              <a:rPr lang="pt-PT" smtClean="0"/>
              <a:t>‹nº›</a:t>
            </a:fld>
            <a:endParaRPr lang="pt-PT"/>
          </a:p>
        </p:txBody>
      </p:sp>
    </p:spTree>
    <p:extLst>
      <p:ext uri="{BB962C8B-B14F-4D97-AF65-F5344CB8AC3E}">
        <p14:creationId xmlns:p14="http://schemas.microsoft.com/office/powerpoint/2010/main" val="1580980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6"/>
          <p:cNvSpPr>
            <a:spLocks noGrp="1"/>
          </p:cNvSpPr>
          <p:nvPr>
            <p:ph type="dt" sz="half" idx="10"/>
          </p:nvPr>
        </p:nvSpPr>
        <p:spPr/>
        <p:txBody>
          <a:bodyPr/>
          <a:lstStyle/>
          <a:p>
            <a:fld id="{64A94DF1-320E-4672-A88F-884140FB1779}" type="datetimeFigureOut">
              <a:rPr lang="pt-PT" smtClean="0"/>
              <a:t>13-07-2016</a:t>
            </a:fld>
            <a:endParaRPr lang="pt-PT"/>
          </a:p>
        </p:txBody>
      </p:sp>
      <p:sp>
        <p:nvSpPr>
          <p:cNvPr id="8" name="Marcador de Posição do Rodapé 7"/>
          <p:cNvSpPr>
            <a:spLocks noGrp="1"/>
          </p:cNvSpPr>
          <p:nvPr>
            <p:ph type="ftr" sz="quarter" idx="11"/>
          </p:nvPr>
        </p:nvSpPr>
        <p:spPr/>
        <p:txBody>
          <a:bodyPr/>
          <a:lstStyle/>
          <a:p>
            <a:endParaRPr lang="pt-PT"/>
          </a:p>
        </p:txBody>
      </p:sp>
      <p:sp>
        <p:nvSpPr>
          <p:cNvPr id="9" name="Marcador de Posição do Número do Diapositivo 8"/>
          <p:cNvSpPr>
            <a:spLocks noGrp="1"/>
          </p:cNvSpPr>
          <p:nvPr>
            <p:ph type="sldNum" sz="quarter" idx="12"/>
          </p:nvPr>
        </p:nvSpPr>
        <p:spPr/>
        <p:txBody>
          <a:bodyPr/>
          <a:lstStyle/>
          <a:p>
            <a:fld id="{0B8302EF-DB28-4081-8535-7FE036D37DED}" type="slidenum">
              <a:rPr lang="pt-PT" smtClean="0"/>
              <a:t>‹nº›</a:t>
            </a:fld>
            <a:endParaRPr lang="pt-PT"/>
          </a:p>
        </p:txBody>
      </p:sp>
    </p:spTree>
    <p:extLst>
      <p:ext uri="{BB962C8B-B14F-4D97-AF65-F5344CB8AC3E}">
        <p14:creationId xmlns:p14="http://schemas.microsoft.com/office/powerpoint/2010/main" val="2327914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2"/>
          <p:cNvSpPr>
            <a:spLocks noGrp="1"/>
          </p:cNvSpPr>
          <p:nvPr>
            <p:ph type="dt" sz="half" idx="10"/>
          </p:nvPr>
        </p:nvSpPr>
        <p:spPr/>
        <p:txBody>
          <a:bodyPr/>
          <a:lstStyle/>
          <a:p>
            <a:fld id="{64A94DF1-320E-4672-A88F-884140FB1779}" type="datetimeFigureOut">
              <a:rPr lang="pt-PT" smtClean="0"/>
              <a:t>13-07-2016</a:t>
            </a:fld>
            <a:endParaRPr lang="pt-PT"/>
          </a:p>
        </p:txBody>
      </p:sp>
      <p:sp>
        <p:nvSpPr>
          <p:cNvPr id="4" name="Marcador de Posição do Rodapé 3"/>
          <p:cNvSpPr>
            <a:spLocks noGrp="1"/>
          </p:cNvSpPr>
          <p:nvPr>
            <p:ph type="ftr" sz="quarter" idx="11"/>
          </p:nvPr>
        </p:nvSpPr>
        <p:spPr/>
        <p:txBody>
          <a:bodyPr/>
          <a:lstStyle/>
          <a:p>
            <a:endParaRPr lang="pt-PT"/>
          </a:p>
        </p:txBody>
      </p:sp>
      <p:sp>
        <p:nvSpPr>
          <p:cNvPr id="5" name="Marcador de Posição do Número do Diapositivo 4"/>
          <p:cNvSpPr>
            <a:spLocks noGrp="1"/>
          </p:cNvSpPr>
          <p:nvPr>
            <p:ph type="sldNum" sz="quarter" idx="12"/>
          </p:nvPr>
        </p:nvSpPr>
        <p:spPr/>
        <p:txBody>
          <a:bodyPr/>
          <a:lstStyle/>
          <a:p>
            <a:fld id="{0B8302EF-DB28-4081-8535-7FE036D37DED}" type="slidenum">
              <a:rPr lang="pt-PT" smtClean="0"/>
              <a:t>‹nº›</a:t>
            </a:fld>
            <a:endParaRPr lang="pt-PT"/>
          </a:p>
        </p:txBody>
      </p:sp>
    </p:spTree>
    <p:extLst>
      <p:ext uri="{BB962C8B-B14F-4D97-AF65-F5344CB8AC3E}">
        <p14:creationId xmlns:p14="http://schemas.microsoft.com/office/powerpoint/2010/main" val="232725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64A94DF1-320E-4672-A88F-884140FB1779}" type="datetimeFigureOut">
              <a:rPr lang="pt-PT" smtClean="0"/>
              <a:t>13-07-2016</a:t>
            </a:fld>
            <a:endParaRPr lang="pt-PT"/>
          </a:p>
        </p:txBody>
      </p:sp>
      <p:sp>
        <p:nvSpPr>
          <p:cNvPr id="3" name="Marcador de Posição do Rodapé 2"/>
          <p:cNvSpPr>
            <a:spLocks noGrp="1"/>
          </p:cNvSpPr>
          <p:nvPr>
            <p:ph type="ftr" sz="quarter" idx="11"/>
          </p:nvPr>
        </p:nvSpPr>
        <p:spPr/>
        <p:txBody>
          <a:bodyPr/>
          <a:lstStyle/>
          <a:p>
            <a:endParaRPr lang="pt-PT"/>
          </a:p>
        </p:txBody>
      </p:sp>
      <p:sp>
        <p:nvSpPr>
          <p:cNvPr id="4" name="Marcador de Posição do Número do Diapositivo 3"/>
          <p:cNvSpPr>
            <a:spLocks noGrp="1"/>
          </p:cNvSpPr>
          <p:nvPr>
            <p:ph type="sldNum" sz="quarter" idx="12"/>
          </p:nvPr>
        </p:nvSpPr>
        <p:spPr/>
        <p:txBody>
          <a:bodyPr/>
          <a:lstStyle/>
          <a:p>
            <a:fld id="{0B8302EF-DB28-4081-8535-7FE036D37DED}" type="slidenum">
              <a:rPr lang="pt-PT" smtClean="0"/>
              <a:t>‹nº›</a:t>
            </a:fld>
            <a:endParaRPr lang="pt-PT"/>
          </a:p>
        </p:txBody>
      </p:sp>
    </p:spTree>
    <p:extLst>
      <p:ext uri="{BB962C8B-B14F-4D97-AF65-F5344CB8AC3E}">
        <p14:creationId xmlns:p14="http://schemas.microsoft.com/office/powerpoint/2010/main" val="3626111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64A94DF1-320E-4672-A88F-884140FB1779}" type="datetimeFigureOut">
              <a:rPr lang="pt-PT" smtClean="0"/>
              <a:t>13-07-2016</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0B8302EF-DB28-4081-8535-7FE036D37DED}" type="slidenum">
              <a:rPr lang="pt-PT" smtClean="0"/>
              <a:t>‹nº›</a:t>
            </a:fld>
            <a:endParaRPr lang="pt-PT"/>
          </a:p>
        </p:txBody>
      </p:sp>
    </p:spTree>
    <p:extLst>
      <p:ext uri="{BB962C8B-B14F-4D97-AF65-F5344CB8AC3E}">
        <p14:creationId xmlns:p14="http://schemas.microsoft.com/office/powerpoint/2010/main" val="3432532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64A94DF1-320E-4672-A88F-884140FB1779}" type="datetimeFigureOut">
              <a:rPr lang="pt-PT" smtClean="0"/>
              <a:t>13-07-2016</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0B8302EF-DB28-4081-8535-7FE036D37DED}" type="slidenum">
              <a:rPr lang="pt-PT" smtClean="0"/>
              <a:t>‹nº›</a:t>
            </a:fld>
            <a:endParaRPr lang="pt-PT"/>
          </a:p>
        </p:txBody>
      </p:sp>
    </p:spTree>
    <p:extLst>
      <p:ext uri="{BB962C8B-B14F-4D97-AF65-F5344CB8AC3E}">
        <p14:creationId xmlns:p14="http://schemas.microsoft.com/office/powerpoint/2010/main" val="3720955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PT" smtClean="0"/>
              <a:t>Clique para editar o estilo</a:t>
            </a:r>
            <a:endParaRPr lang="pt-PT"/>
          </a:p>
        </p:txBody>
      </p:sp>
      <p:sp>
        <p:nvSpPr>
          <p:cNvPr id="3" name="Marcador de Posição do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A94DF1-320E-4672-A88F-884140FB1779}" type="datetimeFigureOut">
              <a:rPr lang="pt-PT" smtClean="0"/>
              <a:t>13-07-2016</a:t>
            </a:fld>
            <a:endParaRPr lang="pt-PT"/>
          </a:p>
        </p:txBody>
      </p:sp>
      <p:sp>
        <p:nvSpPr>
          <p:cNvPr id="5" name="Marcador de Posição do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Marcador de Posição do Número do Diapositivo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8302EF-DB28-4081-8535-7FE036D37DED}" type="slidenum">
              <a:rPr lang="pt-PT" smtClean="0"/>
              <a:t>‹nº›</a:t>
            </a:fld>
            <a:endParaRPr lang="pt-PT"/>
          </a:p>
        </p:txBody>
      </p:sp>
    </p:spTree>
    <p:extLst>
      <p:ext uri="{BB962C8B-B14F-4D97-AF65-F5344CB8AC3E}">
        <p14:creationId xmlns:p14="http://schemas.microsoft.com/office/powerpoint/2010/main" val="29437782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poseur.portugal2020.pt/" TargetMode="External"/><Relationship Id="rId7"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s://www.facebook.com/POSEUR2020" TargetMode="External"/><Relationship Id="rId5" Type="http://schemas.openxmlformats.org/officeDocument/2006/relationships/image" Target="../media/image4.png"/><Relationship Id="rId4" Type="http://schemas.openxmlformats.org/officeDocument/2006/relationships/hyperlink" Target="https://twitter.com/POSEUR2020"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3" name="Retângulo 2"/>
          <p:cNvSpPr/>
          <p:nvPr/>
        </p:nvSpPr>
        <p:spPr>
          <a:xfrm>
            <a:off x="1575378" y="2641896"/>
            <a:ext cx="6016392" cy="800219"/>
          </a:xfrm>
          <a:prstGeom prst="rect">
            <a:avLst/>
          </a:prstGeom>
        </p:spPr>
        <p:txBody>
          <a:bodyPr wrap="none">
            <a:spAutoFit/>
          </a:bodyPr>
          <a:lstStyle/>
          <a:p>
            <a:pPr algn="ctr">
              <a:lnSpc>
                <a:spcPct val="115000"/>
              </a:lnSpc>
              <a:spcBef>
                <a:spcPts val="600"/>
              </a:spcBef>
              <a:spcAft>
                <a:spcPts val="600"/>
              </a:spcAft>
            </a:pPr>
            <a:r>
              <a:rPr lang="pt-PT" sz="4000" b="1" cap="small"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1. Contratação Pública</a:t>
            </a:r>
            <a:endParaRPr lang="pt-PT" sz="4000" cap="small"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tângulo 3"/>
          <p:cNvSpPr/>
          <p:nvPr/>
        </p:nvSpPr>
        <p:spPr>
          <a:xfrm>
            <a:off x="3425438" y="3588194"/>
            <a:ext cx="2316276" cy="489749"/>
          </a:xfrm>
          <a:prstGeom prst="rect">
            <a:avLst/>
          </a:prstGeom>
        </p:spPr>
        <p:txBody>
          <a:bodyPr wrap="none">
            <a:spAutoFit/>
          </a:bodyPr>
          <a:lstStyle/>
          <a:p>
            <a:pPr algn="ctr">
              <a:lnSpc>
                <a:spcPct val="115000"/>
              </a:lnSpc>
              <a:spcBef>
                <a:spcPts val="600"/>
              </a:spcBef>
              <a:spcAft>
                <a:spcPts val="600"/>
              </a:spcAft>
            </a:pPr>
            <a:r>
              <a:rPr lang="pt-PT" sz="2400" cap="small"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Arminda Bento</a:t>
            </a:r>
            <a:endParaRPr lang="pt-PT" sz="2400" cap="small"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ângulo 16"/>
          <p:cNvSpPr/>
          <p:nvPr/>
        </p:nvSpPr>
        <p:spPr>
          <a:xfrm>
            <a:off x="-33337" y="6589675"/>
            <a:ext cx="7076297" cy="246221"/>
          </a:xfrm>
          <a:prstGeom prst="rect">
            <a:avLst/>
          </a:prstGeom>
        </p:spPr>
        <p:txBody>
          <a:bodyPr wrap="square">
            <a:spAutoFit/>
          </a:bodyPr>
          <a:lstStyle/>
          <a:p>
            <a:r>
              <a:rPr lang="pt-PT" sz="1000" cap="small" spc="130" dirty="0" smtClean="0">
                <a:solidFill>
                  <a:schemeClr val="accent5">
                    <a:lumMod val="75000"/>
                  </a:schemeClr>
                </a:solidFill>
                <a:latin typeface="Arial" panose="020B0604020202020204" pitchFamily="34" charset="0"/>
                <a:cs typeface="Arial" panose="020B0604020202020204" pitchFamily="34" charset="0"/>
              </a:rPr>
              <a:t>//////// 12.julho.2016 /// Lisboa</a:t>
            </a:r>
            <a:endParaRPr lang="pt-PT" sz="1000" cap="small" spc="130" dirty="0">
              <a:solidFill>
                <a:schemeClr val="accent5">
                  <a:lumMod val="75000"/>
                </a:schemeClr>
              </a:solidFill>
              <a:latin typeface="Arial" panose="020B0604020202020204" pitchFamily="34" charset="0"/>
              <a:cs typeface="Arial" panose="020B0604020202020204" pitchFamily="34" charset="0"/>
            </a:endParaRPr>
          </a:p>
        </p:txBody>
      </p:sp>
      <p:sp>
        <p:nvSpPr>
          <p:cNvPr id="8" name="Rectângulo 16"/>
          <p:cNvSpPr/>
          <p:nvPr/>
        </p:nvSpPr>
        <p:spPr>
          <a:xfrm>
            <a:off x="-33336" y="6434666"/>
            <a:ext cx="7076297" cy="246221"/>
          </a:xfrm>
          <a:prstGeom prst="rect">
            <a:avLst/>
          </a:prstGeom>
        </p:spPr>
        <p:txBody>
          <a:bodyPr wrap="square">
            <a:spAutoFit/>
          </a:bodyPr>
          <a:lstStyle/>
          <a:p>
            <a:r>
              <a:rPr lang="pt-PT" sz="1000" b="1" cap="small" spc="110" dirty="0" smtClean="0">
                <a:solidFill>
                  <a:schemeClr val="accent5">
                    <a:lumMod val="75000"/>
                  </a:schemeClr>
                </a:solidFill>
                <a:latin typeface="Arial" panose="020B0604020202020204" pitchFamily="34" charset="0"/>
                <a:cs typeface="Arial" panose="020B0604020202020204" pitchFamily="34" charset="0"/>
              </a:rPr>
              <a:t>////////</a:t>
            </a:r>
            <a:r>
              <a:rPr lang="pt-PT" sz="1000" cap="small" spc="110" dirty="0" smtClean="0">
                <a:solidFill>
                  <a:schemeClr val="accent5">
                    <a:lumMod val="75000"/>
                  </a:schemeClr>
                </a:solidFill>
                <a:latin typeface="Arial" panose="020B0604020202020204" pitchFamily="34" charset="0"/>
                <a:cs typeface="Arial" panose="020B0604020202020204" pitchFamily="34" charset="0"/>
              </a:rPr>
              <a:t> </a:t>
            </a:r>
            <a:r>
              <a:rPr lang="pt-PT" sz="1000" b="1" cap="small" spc="110" dirty="0" smtClean="0">
                <a:solidFill>
                  <a:schemeClr val="accent5">
                    <a:lumMod val="75000"/>
                  </a:schemeClr>
                </a:solidFill>
                <a:latin typeface="Arial" panose="020B0604020202020204" pitchFamily="34" charset="0"/>
                <a:cs typeface="Arial" panose="020B0604020202020204" pitchFamily="34" charset="0"/>
              </a:rPr>
              <a:t>Sessão de Esclarecimentos</a:t>
            </a:r>
            <a:endParaRPr lang="pt-PT" sz="1000" cap="small" spc="110" dirty="0">
              <a:solidFill>
                <a:schemeClr val="accent5">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90192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38328" y="1472184"/>
            <a:ext cx="8503920" cy="3644075"/>
          </a:xfrm>
          <a:prstGeom prst="rect">
            <a:avLst/>
          </a:prstGeom>
        </p:spPr>
        <p:txBody>
          <a:bodyPr wrap="square">
            <a:spAutoFit/>
          </a:bodyPr>
          <a:lstStyle/>
          <a:p>
            <a:pPr>
              <a:lnSpc>
                <a:spcPct val="80000"/>
              </a:lnSpc>
              <a:defRPr/>
            </a:pPr>
            <a:endParaRPr lang="pt-PT" sz="2000" dirty="0"/>
          </a:p>
          <a:p>
            <a:pPr lvl="1">
              <a:lnSpc>
                <a:spcPct val="80000"/>
              </a:lnSpc>
              <a:defRPr/>
            </a:pPr>
            <a:endParaRPr lang="pt-PT" sz="2000" dirty="0"/>
          </a:p>
          <a:p>
            <a:pPr lvl="1">
              <a:lnSpc>
                <a:spcPct val="80000"/>
              </a:lnSpc>
              <a:defRPr/>
            </a:pPr>
            <a:r>
              <a:rPr lang="pt-PT" sz="2400" dirty="0"/>
              <a:t>Empreitadas</a:t>
            </a:r>
          </a:p>
          <a:p>
            <a:pPr lvl="2">
              <a:lnSpc>
                <a:spcPct val="80000"/>
              </a:lnSpc>
              <a:defRPr/>
            </a:pPr>
            <a:r>
              <a:rPr lang="pt-PT" sz="2000" dirty="0"/>
              <a:t>Financiamento </a:t>
            </a:r>
            <a:r>
              <a:rPr lang="pt-PT" sz="2000" b="1" dirty="0" err="1"/>
              <a:t>directo</a:t>
            </a:r>
            <a:r>
              <a:rPr lang="pt-PT" sz="2000" dirty="0"/>
              <a:t> em mais de 50% por qualquer entidade adjudicante do </a:t>
            </a:r>
            <a:r>
              <a:rPr lang="pt-PT" sz="2000" dirty="0" err="1"/>
              <a:t>art</a:t>
            </a:r>
            <a:r>
              <a:rPr lang="pt-PT" sz="2000" dirty="0"/>
              <a:t>. 2º;</a:t>
            </a:r>
          </a:p>
          <a:p>
            <a:pPr lvl="2">
              <a:lnSpc>
                <a:spcPct val="80000"/>
              </a:lnSpc>
              <a:defRPr/>
            </a:pPr>
            <a:r>
              <a:rPr lang="pt-PT" sz="2000" dirty="0"/>
              <a:t>Preço contratual: igual ou superior a </a:t>
            </a:r>
            <a:r>
              <a:rPr lang="pt-PT" sz="2000" dirty="0">
                <a:solidFill>
                  <a:srgbClr val="2E1FF3"/>
                </a:solidFill>
              </a:rPr>
              <a:t>5 150 000 </a:t>
            </a:r>
            <a:r>
              <a:rPr lang="pt-PT" sz="2000" dirty="0" smtClean="0">
                <a:solidFill>
                  <a:srgbClr val="2E1FF3"/>
                </a:solidFill>
              </a:rPr>
              <a:t>€ (atualmente)</a:t>
            </a:r>
            <a:endParaRPr lang="pt-PT" sz="2000" dirty="0">
              <a:solidFill>
                <a:srgbClr val="2E1FF3"/>
              </a:solidFill>
            </a:endParaRPr>
          </a:p>
          <a:p>
            <a:pPr lvl="2">
              <a:lnSpc>
                <a:spcPct val="80000"/>
              </a:lnSpc>
              <a:defRPr/>
            </a:pPr>
            <a:endParaRPr lang="pt-PT" sz="2000" dirty="0"/>
          </a:p>
          <a:p>
            <a:pPr lvl="2">
              <a:lnSpc>
                <a:spcPct val="80000"/>
              </a:lnSpc>
              <a:defRPr/>
            </a:pPr>
            <a:endParaRPr lang="pt-PT" sz="2000" dirty="0"/>
          </a:p>
          <a:p>
            <a:pPr lvl="1">
              <a:lnSpc>
                <a:spcPct val="80000"/>
              </a:lnSpc>
              <a:defRPr/>
            </a:pPr>
            <a:r>
              <a:rPr lang="pt-PT" sz="2400" dirty="0"/>
              <a:t>Aquisição de serviços</a:t>
            </a:r>
          </a:p>
          <a:p>
            <a:pPr lvl="2">
              <a:lnSpc>
                <a:spcPct val="80000"/>
              </a:lnSpc>
              <a:defRPr/>
            </a:pPr>
            <a:r>
              <a:rPr lang="pt-PT" sz="2000" dirty="0"/>
              <a:t>Financiamento </a:t>
            </a:r>
            <a:r>
              <a:rPr lang="pt-PT" sz="2000" b="1" dirty="0" err="1"/>
              <a:t>directo</a:t>
            </a:r>
            <a:r>
              <a:rPr lang="pt-PT" sz="2000" dirty="0"/>
              <a:t> em mais de 50% por qualquer entidade adjudicante do </a:t>
            </a:r>
            <a:r>
              <a:rPr lang="pt-PT" sz="2000" dirty="0" err="1"/>
              <a:t>art</a:t>
            </a:r>
            <a:r>
              <a:rPr lang="pt-PT" sz="2000" dirty="0"/>
              <a:t>. 2º;</a:t>
            </a:r>
          </a:p>
          <a:p>
            <a:pPr lvl="2">
              <a:lnSpc>
                <a:spcPct val="80000"/>
              </a:lnSpc>
              <a:defRPr/>
            </a:pPr>
            <a:r>
              <a:rPr lang="pt-PT" sz="2000" dirty="0"/>
              <a:t>Preço contratual: igual ou superior a </a:t>
            </a:r>
            <a:r>
              <a:rPr lang="pt-PT" sz="2000" dirty="0">
                <a:solidFill>
                  <a:srgbClr val="2E1FF3"/>
                </a:solidFill>
              </a:rPr>
              <a:t>206 000 </a:t>
            </a:r>
            <a:r>
              <a:rPr lang="pt-PT" sz="2000" dirty="0" smtClean="0">
                <a:solidFill>
                  <a:srgbClr val="2E1FF3"/>
                </a:solidFill>
              </a:rPr>
              <a:t>€</a:t>
            </a:r>
            <a:r>
              <a:rPr lang="pt-PT" sz="2000" dirty="0">
                <a:solidFill>
                  <a:srgbClr val="2E1FF3"/>
                </a:solidFill>
              </a:rPr>
              <a:t> </a:t>
            </a:r>
            <a:r>
              <a:rPr lang="pt-PT" sz="2000" dirty="0" smtClean="0">
                <a:solidFill>
                  <a:srgbClr val="2E1FF3"/>
                </a:solidFill>
              </a:rPr>
              <a:t>(atualmente</a:t>
            </a:r>
            <a:r>
              <a:rPr lang="pt-PT" sz="2000" dirty="0" smtClean="0"/>
              <a:t>)</a:t>
            </a:r>
            <a:endParaRPr lang="pt-PT" sz="2000" dirty="0"/>
          </a:p>
          <a:p>
            <a:pPr lvl="2" algn="just">
              <a:lnSpc>
                <a:spcPct val="80000"/>
              </a:lnSpc>
              <a:defRPr/>
            </a:pPr>
            <a:r>
              <a:rPr lang="pt-PT" sz="2000" dirty="0"/>
              <a:t>Ligada, por qualquer forma, com o </a:t>
            </a:r>
            <a:r>
              <a:rPr lang="pt-PT" sz="2000" dirty="0" err="1"/>
              <a:t>objecto</a:t>
            </a:r>
            <a:r>
              <a:rPr lang="pt-PT" sz="2000" dirty="0"/>
              <a:t> da empreitada a cuja formação o CCP é aplicável nos termos do ponto anterior.</a:t>
            </a:r>
          </a:p>
        </p:txBody>
      </p:sp>
      <p:sp>
        <p:nvSpPr>
          <p:cNvPr id="3" name="Retângulo arredondado 2"/>
          <p:cNvSpPr/>
          <p:nvPr/>
        </p:nvSpPr>
        <p:spPr>
          <a:xfrm>
            <a:off x="1399032" y="173736"/>
            <a:ext cx="5971032" cy="13716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lnSpc>
                <a:spcPct val="80000"/>
              </a:lnSpc>
              <a:defRPr/>
            </a:pPr>
            <a:r>
              <a:rPr lang="pt-PT" sz="2400" dirty="0"/>
              <a:t>Contratos subsidiados </a:t>
            </a:r>
          </a:p>
          <a:p>
            <a:pPr algn="ctr">
              <a:lnSpc>
                <a:spcPct val="80000"/>
              </a:lnSpc>
              <a:defRPr/>
            </a:pPr>
            <a:r>
              <a:rPr lang="pt-PT" dirty="0" err="1" smtClean="0"/>
              <a:t>art</a:t>
            </a:r>
            <a:r>
              <a:rPr lang="pt-PT" dirty="0"/>
              <a:t>. 275º CCP; </a:t>
            </a:r>
            <a:r>
              <a:rPr lang="pt-PT" dirty="0" err="1"/>
              <a:t>art</a:t>
            </a:r>
            <a:r>
              <a:rPr lang="pt-PT" dirty="0"/>
              <a:t>. 8º </a:t>
            </a:r>
            <a:r>
              <a:rPr lang="pt-PT" dirty="0" smtClean="0"/>
              <a:t>Diretiva </a:t>
            </a:r>
            <a:r>
              <a:rPr lang="pt-PT" dirty="0"/>
              <a:t>2004/18/CE</a:t>
            </a:r>
          </a:p>
        </p:txBody>
      </p:sp>
    </p:spTree>
    <p:extLst>
      <p:ext uri="{BB962C8B-B14F-4D97-AF65-F5344CB8AC3E}">
        <p14:creationId xmlns:p14="http://schemas.microsoft.com/office/powerpoint/2010/main" val="15359652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704088" y="246889"/>
            <a:ext cx="7717536" cy="3914918"/>
          </a:xfrm>
          <a:prstGeom prst="rect">
            <a:avLst/>
          </a:prstGeom>
        </p:spPr>
        <p:txBody>
          <a:bodyPr wrap="square">
            <a:spAutoFit/>
          </a:bodyPr>
          <a:lstStyle/>
          <a:p>
            <a:pPr algn="ctr">
              <a:lnSpc>
                <a:spcPct val="90000"/>
              </a:lnSpc>
              <a:defRPr/>
            </a:pPr>
            <a:r>
              <a:rPr lang="pt-PT" sz="2400" dirty="0">
                <a:solidFill>
                  <a:srgbClr val="3FABCD"/>
                </a:solidFill>
              </a:rPr>
              <a:t>Densificação dos critérios de aferição da </a:t>
            </a:r>
            <a:r>
              <a:rPr lang="pt-PT" sz="2400" i="1" dirty="0">
                <a:solidFill>
                  <a:srgbClr val="3FABCD"/>
                </a:solidFill>
              </a:rPr>
              <a:t>influência dominante</a:t>
            </a:r>
            <a:r>
              <a:rPr lang="pt-PT" sz="2400" dirty="0">
                <a:solidFill>
                  <a:srgbClr val="3FABCD"/>
                </a:solidFill>
              </a:rPr>
              <a:t>:</a:t>
            </a:r>
          </a:p>
          <a:p>
            <a:pPr algn="just">
              <a:lnSpc>
                <a:spcPct val="90000"/>
              </a:lnSpc>
              <a:defRPr/>
            </a:pPr>
            <a:endParaRPr lang="pt-PT" sz="2400" dirty="0"/>
          </a:p>
          <a:p>
            <a:pPr lvl="1" algn="just">
              <a:lnSpc>
                <a:spcPct val="90000"/>
              </a:lnSpc>
              <a:defRPr/>
            </a:pPr>
            <a:r>
              <a:rPr lang="pt-PT" sz="2000" b="1" dirty="0"/>
              <a:t>Financiamento maioritário</a:t>
            </a:r>
            <a:r>
              <a:rPr lang="pt-PT" sz="2000" dirty="0"/>
              <a:t>: </a:t>
            </a:r>
            <a:endParaRPr lang="pt-PT" sz="2000" dirty="0" smtClean="0"/>
          </a:p>
          <a:p>
            <a:pPr lvl="1" algn="just">
              <a:lnSpc>
                <a:spcPct val="90000"/>
              </a:lnSpc>
              <a:defRPr/>
            </a:pPr>
            <a:endParaRPr lang="pt-PT" sz="2000" dirty="0"/>
          </a:p>
          <a:p>
            <a:pPr marL="1200150" lvl="2" indent="-285750" algn="just">
              <a:lnSpc>
                <a:spcPct val="90000"/>
              </a:lnSpc>
              <a:buFont typeface="Wingdings" panose="05000000000000000000" pitchFamily="2" charset="2"/>
              <a:buChar char="§"/>
              <a:defRPr/>
            </a:pPr>
            <a:r>
              <a:rPr lang="pt-PT" dirty="0"/>
              <a:t>abrange os financiamentos através de fundos comunitários </a:t>
            </a:r>
          </a:p>
          <a:p>
            <a:pPr lvl="2" algn="just">
              <a:lnSpc>
                <a:spcPct val="90000"/>
              </a:lnSpc>
              <a:defRPr/>
            </a:pPr>
            <a:endParaRPr lang="pt-PT" dirty="0"/>
          </a:p>
          <a:p>
            <a:pPr marL="1200150" lvl="2" indent="-285750" algn="just">
              <a:lnSpc>
                <a:spcPct val="90000"/>
              </a:lnSpc>
              <a:buFont typeface="Wingdings" panose="05000000000000000000" pitchFamily="2" charset="2"/>
              <a:buChar char="§"/>
              <a:defRPr/>
            </a:pPr>
            <a:r>
              <a:rPr lang="pt-PT" dirty="0" smtClean="0"/>
              <a:t>abrange </a:t>
            </a:r>
            <a:r>
              <a:rPr lang="pt-PT" dirty="0"/>
              <a:t>subsídios ou subvenções públicas. </a:t>
            </a:r>
          </a:p>
          <a:p>
            <a:pPr marL="1200150" lvl="2" indent="-285750" algn="just">
              <a:lnSpc>
                <a:spcPct val="90000"/>
              </a:lnSpc>
              <a:buFont typeface="Wingdings" panose="05000000000000000000" pitchFamily="2" charset="2"/>
              <a:buChar char="§"/>
              <a:defRPr/>
            </a:pPr>
            <a:endParaRPr lang="pt-PT" dirty="0"/>
          </a:p>
          <a:p>
            <a:pPr lvl="2" algn="just">
              <a:lnSpc>
                <a:spcPct val="90000"/>
              </a:lnSpc>
              <a:defRPr/>
            </a:pPr>
            <a:endParaRPr lang="pt-PT" dirty="0" smtClean="0"/>
          </a:p>
          <a:p>
            <a:pPr lvl="2" algn="just">
              <a:lnSpc>
                <a:spcPct val="90000"/>
              </a:lnSpc>
              <a:defRPr/>
            </a:pPr>
            <a:endParaRPr lang="pt-PT" dirty="0">
              <a:solidFill>
                <a:srgbClr val="3FABCD"/>
              </a:solidFill>
            </a:endParaRPr>
          </a:p>
          <a:p>
            <a:pPr lvl="2" algn="just">
              <a:lnSpc>
                <a:spcPct val="90000"/>
              </a:lnSpc>
              <a:defRPr/>
            </a:pPr>
            <a:r>
              <a:rPr lang="pt-PT" b="1" dirty="0">
                <a:solidFill>
                  <a:srgbClr val="3FABCD"/>
                </a:solidFill>
              </a:rPr>
              <a:t>P</a:t>
            </a:r>
            <a:r>
              <a:rPr lang="pt-PT" b="1" dirty="0" smtClean="0">
                <a:solidFill>
                  <a:srgbClr val="3FABCD"/>
                </a:solidFill>
              </a:rPr>
              <a:t>eríodo Temporal Relevante</a:t>
            </a:r>
            <a:r>
              <a:rPr lang="pt-PT" b="1" dirty="0">
                <a:solidFill>
                  <a:srgbClr val="3FABCD"/>
                </a:solidFill>
              </a:rPr>
              <a:t>: </a:t>
            </a:r>
            <a:r>
              <a:rPr lang="pt-PT" b="1" dirty="0"/>
              <a:t>base anual; considerar o exercício orçamental em que o concurso foi feito.</a:t>
            </a:r>
            <a:r>
              <a:rPr lang="pt-PT" dirty="0"/>
              <a:t> </a:t>
            </a:r>
          </a:p>
          <a:p>
            <a:pPr lvl="1" algn="just">
              <a:lnSpc>
                <a:spcPct val="90000"/>
              </a:lnSpc>
              <a:defRPr/>
            </a:pPr>
            <a:endParaRPr lang="pt-PT" sz="2000" dirty="0"/>
          </a:p>
        </p:txBody>
      </p:sp>
    </p:spTree>
    <p:extLst>
      <p:ext uri="{BB962C8B-B14F-4D97-AF65-F5344CB8AC3E}">
        <p14:creationId xmlns:p14="http://schemas.microsoft.com/office/powerpoint/2010/main" val="39552995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ixaDeTexto 6"/>
          <p:cNvSpPr txBox="1"/>
          <p:nvPr/>
        </p:nvSpPr>
        <p:spPr>
          <a:xfrm>
            <a:off x="2555776" y="3068960"/>
            <a:ext cx="45719" cy="369332"/>
          </a:xfrm>
          <a:prstGeom prst="rect">
            <a:avLst/>
          </a:prstGeom>
          <a:noFill/>
        </p:spPr>
        <p:txBody>
          <a:bodyPr wrap="square" rtlCol="0">
            <a:spAutoFit/>
          </a:bodyPr>
          <a:lstStyle/>
          <a:p>
            <a:endParaRPr lang="pt-PT" dirty="0"/>
          </a:p>
        </p:txBody>
      </p:sp>
      <p:sp>
        <p:nvSpPr>
          <p:cNvPr id="8" name="CaixaDeTexto 7"/>
          <p:cNvSpPr txBox="1"/>
          <p:nvPr/>
        </p:nvSpPr>
        <p:spPr>
          <a:xfrm>
            <a:off x="683568" y="1495308"/>
            <a:ext cx="8125506" cy="2739211"/>
          </a:xfrm>
          <a:prstGeom prst="rect">
            <a:avLst/>
          </a:prstGeom>
          <a:noFill/>
        </p:spPr>
        <p:txBody>
          <a:bodyPr wrap="square" rtlCol="0">
            <a:spAutoFit/>
          </a:bodyPr>
          <a:lstStyle/>
          <a:p>
            <a:pPr marL="285750" indent="-285750">
              <a:buFont typeface="Wingdings" panose="05000000000000000000" pitchFamily="2" charset="2"/>
              <a:buChar char="§"/>
            </a:pPr>
            <a:r>
              <a:rPr lang="pt-PT" sz="2000" b="1" dirty="0" smtClean="0">
                <a:latin typeface="Arial" panose="020B0604020202020204" pitchFamily="34" charset="0"/>
                <a:cs typeface="Arial" panose="020B0604020202020204" pitchFamily="34" charset="0"/>
              </a:rPr>
              <a:t>DIRETIVA </a:t>
            </a:r>
            <a:r>
              <a:rPr lang="pt-PT" sz="2000" b="1" dirty="0">
                <a:latin typeface="Arial" panose="020B0604020202020204" pitchFamily="34" charset="0"/>
                <a:cs typeface="Arial" panose="020B0604020202020204" pitchFamily="34" charset="0"/>
              </a:rPr>
              <a:t>2014/24/UE</a:t>
            </a:r>
            <a:r>
              <a:rPr lang="pt-PT" sz="2000" dirty="0">
                <a:latin typeface="Arial" panose="020B0604020202020204" pitchFamily="34" charset="0"/>
                <a:cs typeface="Arial" panose="020B0604020202020204" pitchFamily="34" charset="0"/>
              </a:rPr>
              <a:t> </a:t>
            </a:r>
            <a:r>
              <a:rPr lang="pt-PT" sz="1600" dirty="0" smtClean="0">
                <a:latin typeface="Arial" panose="020B0604020202020204" pitchFamily="34" charset="0"/>
                <a:cs typeface="Arial" panose="020B0604020202020204" pitchFamily="34" charset="0"/>
              </a:rPr>
              <a:t>do Parlamento Europeu e do Conselho, de </a:t>
            </a:r>
            <a:r>
              <a:rPr lang="pt-PT" sz="1600" dirty="0">
                <a:latin typeface="Arial" panose="020B0604020202020204" pitchFamily="34" charset="0"/>
                <a:cs typeface="Arial" panose="020B0604020202020204" pitchFamily="34" charset="0"/>
              </a:rPr>
              <a:t>26 de fevereiro de 2014 relativa aos contratos públicos e que revoga a Diretiva </a:t>
            </a:r>
            <a:r>
              <a:rPr lang="pt-PT" sz="1600" dirty="0" smtClean="0">
                <a:latin typeface="Arial" panose="020B0604020202020204" pitchFamily="34" charset="0"/>
                <a:cs typeface="Arial" panose="020B0604020202020204" pitchFamily="34" charset="0"/>
              </a:rPr>
              <a:t>2004/18/CE</a:t>
            </a:r>
          </a:p>
          <a:p>
            <a:r>
              <a:rPr lang="pt-PT" sz="1600" b="1" dirty="0" smtClean="0">
                <a:latin typeface="Arial" panose="020B0604020202020204" pitchFamily="34" charset="0"/>
                <a:cs typeface="Arial" panose="020B0604020202020204" pitchFamily="34" charset="0"/>
              </a:rPr>
              <a:t> </a:t>
            </a:r>
            <a:endParaRPr lang="pt-PT" sz="1600"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pt-PT" sz="2000" b="1" dirty="0" smtClean="0">
                <a:latin typeface="Arial" panose="020B0604020202020204" pitchFamily="34" charset="0"/>
                <a:cs typeface="Arial" panose="020B0604020202020204" pitchFamily="34" charset="0"/>
              </a:rPr>
              <a:t>DIRETIVA </a:t>
            </a:r>
            <a:r>
              <a:rPr lang="pt-PT" sz="2000" b="1" dirty="0">
                <a:latin typeface="Arial" panose="020B0604020202020204" pitchFamily="34" charset="0"/>
                <a:cs typeface="Arial" panose="020B0604020202020204" pitchFamily="34" charset="0"/>
              </a:rPr>
              <a:t>2014/25/UE </a:t>
            </a:r>
            <a:r>
              <a:rPr lang="pt-PT" sz="1600" dirty="0" smtClean="0">
                <a:latin typeface="Arial" panose="020B0604020202020204" pitchFamily="34" charset="0"/>
                <a:cs typeface="Arial" panose="020B0604020202020204" pitchFamily="34" charset="0"/>
              </a:rPr>
              <a:t>do </a:t>
            </a:r>
            <a:r>
              <a:rPr lang="pt-PT" sz="1600" dirty="0">
                <a:latin typeface="Arial" panose="020B0604020202020204" pitchFamily="34" charset="0"/>
                <a:cs typeface="Arial" panose="020B0604020202020204" pitchFamily="34" charset="0"/>
              </a:rPr>
              <a:t>Parlamento Europeu e do Conselho, de 26 de fevereiro de 2014 </a:t>
            </a:r>
            <a:r>
              <a:rPr lang="pt-PT" sz="1600" dirty="0" smtClean="0">
                <a:latin typeface="Arial" panose="020B0604020202020204" pitchFamily="34" charset="0"/>
                <a:cs typeface="Arial" panose="020B0604020202020204" pitchFamily="34" charset="0"/>
              </a:rPr>
              <a:t>relativa </a:t>
            </a:r>
            <a:r>
              <a:rPr lang="pt-PT" sz="1600" dirty="0">
                <a:latin typeface="Arial" panose="020B0604020202020204" pitchFamily="34" charset="0"/>
                <a:cs typeface="Arial" panose="020B0604020202020204" pitchFamily="34" charset="0"/>
              </a:rPr>
              <a:t>aos contratos públicos celebrados pelas entidades que operam nos setores da água, da energia, dos transportes e dos serviços postais e que revoga a Diretiva </a:t>
            </a:r>
            <a:r>
              <a:rPr lang="pt-PT" sz="1600" dirty="0" smtClean="0">
                <a:latin typeface="Arial" panose="020B0604020202020204" pitchFamily="34" charset="0"/>
                <a:cs typeface="Arial" panose="020B0604020202020204" pitchFamily="34" charset="0"/>
              </a:rPr>
              <a:t>2004/17/CE</a:t>
            </a:r>
          </a:p>
          <a:p>
            <a:r>
              <a:rPr lang="pt-PT" sz="1600" b="1" dirty="0" smtClean="0">
                <a:latin typeface="Arial" panose="020B0604020202020204" pitchFamily="34" charset="0"/>
                <a:cs typeface="Arial" panose="020B0604020202020204" pitchFamily="34" charset="0"/>
              </a:rPr>
              <a:t> </a:t>
            </a:r>
            <a:endParaRPr lang="pt-PT"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pt-PT" sz="1600" dirty="0" smtClean="0">
                <a:latin typeface="Arial" panose="020B0604020202020204" pitchFamily="34" charset="0"/>
                <a:cs typeface="Arial" panose="020B0604020202020204" pitchFamily="34" charset="0"/>
              </a:rPr>
              <a:t> </a:t>
            </a:r>
            <a:r>
              <a:rPr lang="pt-PT" sz="2000" b="1" dirty="0">
                <a:latin typeface="Arial" panose="020B0604020202020204" pitchFamily="34" charset="0"/>
                <a:cs typeface="Arial" panose="020B0604020202020204" pitchFamily="34" charset="0"/>
              </a:rPr>
              <a:t>DIRETIVA 2014/23/UE </a:t>
            </a:r>
            <a:r>
              <a:rPr lang="pt-PT" sz="1600" dirty="0" smtClean="0">
                <a:latin typeface="Arial" panose="020B0604020202020204" pitchFamily="34" charset="0"/>
                <a:cs typeface="Arial" panose="020B0604020202020204" pitchFamily="34" charset="0"/>
              </a:rPr>
              <a:t>do </a:t>
            </a:r>
            <a:r>
              <a:rPr lang="pt-PT" sz="1600" dirty="0">
                <a:latin typeface="Arial" panose="020B0604020202020204" pitchFamily="34" charset="0"/>
                <a:cs typeface="Arial" panose="020B0604020202020204" pitchFamily="34" charset="0"/>
              </a:rPr>
              <a:t>Parlamento Europeu e do Conselho, de 26 de fevereiro de 2014 </a:t>
            </a:r>
            <a:r>
              <a:rPr lang="pt-PT" sz="1600" dirty="0" smtClean="0">
                <a:latin typeface="Arial" panose="020B0604020202020204" pitchFamily="34" charset="0"/>
                <a:cs typeface="Arial" panose="020B0604020202020204" pitchFamily="34" charset="0"/>
              </a:rPr>
              <a:t>relativa </a:t>
            </a:r>
            <a:r>
              <a:rPr lang="pt-PT" sz="1600" dirty="0">
                <a:latin typeface="Arial" panose="020B0604020202020204" pitchFamily="34" charset="0"/>
                <a:cs typeface="Arial" panose="020B0604020202020204" pitchFamily="34" charset="0"/>
              </a:rPr>
              <a:t>à adjudicação de contratos de concessão </a:t>
            </a:r>
          </a:p>
        </p:txBody>
      </p:sp>
      <p:sp>
        <p:nvSpPr>
          <p:cNvPr id="3" name="Retângulo arredondado 2"/>
          <p:cNvSpPr/>
          <p:nvPr/>
        </p:nvSpPr>
        <p:spPr>
          <a:xfrm>
            <a:off x="935595" y="4540906"/>
            <a:ext cx="7083073" cy="1502309"/>
          </a:xfrm>
          <a:prstGeom prst="roundRect">
            <a:avLst>
              <a:gd name="adj" fmla="val 27728"/>
            </a:avLst>
          </a:prstGeom>
          <a:solidFill>
            <a:schemeClr val="bg1">
              <a:lumMod val="8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pt-PT" dirty="0"/>
          </a:p>
        </p:txBody>
      </p:sp>
      <p:sp>
        <p:nvSpPr>
          <p:cNvPr id="5" name="CaixaDeTexto 4"/>
          <p:cNvSpPr txBox="1"/>
          <p:nvPr/>
        </p:nvSpPr>
        <p:spPr>
          <a:xfrm>
            <a:off x="1308779" y="4672313"/>
            <a:ext cx="6336704" cy="1477328"/>
          </a:xfrm>
          <a:prstGeom prst="rect">
            <a:avLst/>
          </a:prstGeom>
          <a:noFill/>
        </p:spPr>
        <p:txBody>
          <a:bodyPr wrap="square" rtlCol="0">
            <a:spAutoFit/>
          </a:bodyPr>
          <a:lstStyle/>
          <a:p>
            <a:r>
              <a:rPr lang="pt-PT" sz="2400" b="1" dirty="0" smtClean="0">
                <a:solidFill>
                  <a:schemeClr val="accent5">
                    <a:lumMod val="75000"/>
                  </a:schemeClr>
                </a:solidFill>
                <a:latin typeface="Arial" panose="020B0604020202020204" pitchFamily="34" charset="0"/>
                <a:cs typeface="Arial" panose="020B0604020202020204" pitchFamily="34" charset="0"/>
              </a:rPr>
              <a:t>Aplicar as Normas das Diretivas Comunitárias que sejam mais restritivas que a legislação nacional ainda em vigor</a:t>
            </a:r>
          </a:p>
          <a:p>
            <a:endParaRPr lang="pt-PT" b="1" dirty="0">
              <a:solidFill>
                <a:schemeClr val="accent5">
                  <a:lumMod val="75000"/>
                </a:schemeClr>
              </a:solidFill>
              <a:latin typeface="Arial" panose="020B0604020202020204" pitchFamily="34" charset="0"/>
              <a:cs typeface="Arial" panose="020B0604020202020204" pitchFamily="34" charset="0"/>
            </a:endParaRPr>
          </a:p>
        </p:txBody>
      </p:sp>
      <p:sp>
        <p:nvSpPr>
          <p:cNvPr id="9" name="Rectângulo 16"/>
          <p:cNvSpPr/>
          <p:nvPr/>
        </p:nvSpPr>
        <p:spPr>
          <a:xfrm>
            <a:off x="340490" y="108655"/>
            <a:ext cx="8803510" cy="400110"/>
          </a:xfrm>
          <a:prstGeom prst="rect">
            <a:avLst/>
          </a:prstGeom>
        </p:spPr>
        <p:txBody>
          <a:bodyPr wrap="square">
            <a:spAutoFit/>
          </a:bodyPr>
          <a:lstStyle/>
          <a:p>
            <a:pPr>
              <a:spcAft>
                <a:spcPts val="600"/>
              </a:spcAft>
              <a:buClr>
                <a:schemeClr val="accent6">
                  <a:lumMod val="75000"/>
                </a:schemeClr>
              </a:buClr>
            </a:pPr>
            <a:r>
              <a:rPr lang="pt-PT" sz="2000" cap="small" spc="130" dirty="0">
                <a:solidFill>
                  <a:schemeClr val="bg1">
                    <a:lumMod val="75000"/>
                  </a:schemeClr>
                </a:solidFill>
                <a:latin typeface="Arial" panose="020B0604020202020204" pitchFamily="34" charset="0"/>
                <a:cs typeface="Arial" panose="020B0604020202020204" pitchFamily="34" charset="0"/>
              </a:rPr>
              <a:t>1</a:t>
            </a:r>
            <a:r>
              <a:rPr lang="pt-PT" sz="2000" cap="small" spc="130" dirty="0" smtClean="0">
                <a:solidFill>
                  <a:schemeClr val="bg1">
                    <a:lumMod val="75000"/>
                  </a:schemeClr>
                </a:solidFill>
                <a:latin typeface="Arial" panose="020B0604020202020204" pitchFamily="34" charset="0"/>
                <a:cs typeface="Arial" panose="020B0604020202020204" pitchFamily="34" charset="0"/>
              </a:rPr>
              <a:t> /// Contratação Pública</a:t>
            </a:r>
            <a:endParaRPr lang="pt-PT" sz="2000" cap="small" spc="130" dirty="0">
              <a:solidFill>
                <a:schemeClr val="bg1">
                  <a:lumMod val="75000"/>
                </a:schemeClr>
              </a:solidFill>
              <a:latin typeface="Arial" panose="020B0604020202020204" pitchFamily="34" charset="0"/>
              <a:cs typeface="Arial" panose="020B0604020202020204" pitchFamily="34" charset="0"/>
            </a:endParaRPr>
          </a:p>
        </p:txBody>
      </p:sp>
      <p:grpSp>
        <p:nvGrpSpPr>
          <p:cNvPr id="10" name="Grupo 9"/>
          <p:cNvGrpSpPr/>
          <p:nvPr/>
        </p:nvGrpSpPr>
        <p:grpSpPr>
          <a:xfrm>
            <a:off x="4924735" y="6381501"/>
            <a:ext cx="4087442" cy="423335"/>
            <a:chOff x="4745272" y="6379632"/>
            <a:chExt cx="4087442" cy="423335"/>
          </a:xfrm>
        </p:grpSpPr>
        <p:pic>
          <p:nvPicPr>
            <p:cNvPr id="11" name="Picture 5"/>
            <p:cNvPicPr>
              <a:picLocks noChangeAspect="1"/>
            </p:cNvPicPr>
            <p:nvPr/>
          </p:nvPicPr>
          <p:blipFill rotWithShape="1">
            <a:blip r:embed="rId2" cstate="print">
              <a:extLst>
                <a:ext uri="{28A0092B-C50C-407E-A947-70E740481C1C}">
                  <a14:useLocalDpi xmlns:a14="http://schemas.microsoft.com/office/drawing/2010/main" val="0"/>
                </a:ext>
              </a:extLst>
            </a:blip>
            <a:srcRect r="20884" b="-13843"/>
            <a:stretch/>
          </p:blipFill>
          <p:spPr>
            <a:xfrm>
              <a:off x="4745272" y="6384424"/>
              <a:ext cx="2176523" cy="367250"/>
            </a:xfrm>
            <a:prstGeom prst="rect">
              <a:avLst/>
            </a:prstGeom>
          </p:spPr>
        </p:pic>
        <p:pic>
          <p:nvPicPr>
            <p:cNvPr id="12" name="Picture 18"/>
            <p:cNvPicPr>
              <a:picLocks noChangeAspect="1"/>
            </p:cNvPicPr>
            <p:nvPr/>
          </p:nvPicPr>
          <p:blipFill rotWithShape="1">
            <a:blip r:embed="rId3">
              <a:extLst>
                <a:ext uri="{28A0092B-C50C-407E-A947-70E740481C1C}">
                  <a14:useLocalDpi xmlns:a14="http://schemas.microsoft.com/office/drawing/2010/main" val="0"/>
                </a:ext>
              </a:extLst>
            </a:blip>
            <a:srcRect l="25787" t="12679" r="54353" b="11707"/>
            <a:stretch/>
          </p:blipFill>
          <p:spPr>
            <a:xfrm>
              <a:off x="7014545" y="6379632"/>
              <a:ext cx="1818169" cy="423335"/>
            </a:xfrm>
            <a:prstGeom prst="rect">
              <a:avLst/>
            </a:prstGeom>
          </p:spPr>
        </p:pic>
      </p:grpSp>
      <p:sp>
        <p:nvSpPr>
          <p:cNvPr id="13" name="Rectângulo 16"/>
          <p:cNvSpPr/>
          <p:nvPr/>
        </p:nvSpPr>
        <p:spPr>
          <a:xfrm>
            <a:off x="-33337" y="6589675"/>
            <a:ext cx="7076297" cy="246221"/>
          </a:xfrm>
          <a:prstGeom prst="rect">
            <a:avLst/>
          </a:prstGeom>
        </p:spPr>
        <p:txBody>
          <a:bodyPr wrap="square">
            <a:spAutoFit/>
          </a:bodyPr>
          <a:lstStyle/>
          <a:p>
            <a:r>
              <a:rPr lang="pt-PT" sz="1000" cap="small" spc="130" dirty="0" smtClean="0">
                <a:solidFill>
                  <a:schemeClr val="bg1">
                    <a:lumMod val="75000"/>
                  </a:schemeClr>
                </a:solidFill>
                <a:latin typeface="Arial" panose="020B0604020202020204" pitchFamily="34" charset="0"/>
                <a:cs typeface="Arial" panose="020B0604020202020204" pitchFamily="34" charset="0"/>
              </a:rPr>
              <a:t>//////// 12.julho.2016 /// Lisboa</a:t>
            </a:r>
            <a:endParaRPr lang="pt-PT" sz="1000" cap="small" spc="130" dirty="0">
              <a:solidFill>
                <a:schemeClr val="bg1">
                  <a:lumMod val="75000"/>
                </a:schemeClr>
              </a:solidFill>
              <a:latin typeface="Arial" panose="020B0604020202020204" pitchFamily="34" charset="0"/>
              <a:cs typeface="Arial" panose="020B0604020202020204" pitchFamily="34" charset="0"/>
            </a:endParaRPr>
          </a:p>
        </p:txBody>
      </p:sp>
      <p:sp>
        <p:nvSpPr>
          <p:cNvPr id="14" name="Rectângulo 16"/>
          <p:cNvSpPr/>
          <p:nvPr/>
        </p:nvSpPr>
        <p:spPr>
          <a:xfrm>
            <a:off x="-33336" y="6434666"/>
            <a:ext cx="7076297" cy="246221"/>
          </a:xfrm>
          <a:prstGeom prst="rect">
            <a:avLst/>
          </a:prstGeom>
        </p:spPr>
        <p:txBody>
          <a:bodyPr wrap="square">
            <a:spAutoFit/>
          </a:bodyPr>
          <a:lstStyle/>
          <a:p>
            <a:r>
              <a:rPr lang="pt-PT" sz="1000" b="1" cap="small" spc="110" dirty="0" smtClean="0">
                <a:solidFill>
                  <a:schemeClr val="bg1">
                    <a:lumMod val="65000"/>
                  </a:schemeClr>
                </a:solidFill>
                <a:latin typeface="Arial" panose="020B0604020202020204" pitchFamily="34" charset="0"/>
                <a:cs typeface="Arial" panose="020B0604020202020204" pitchFamily="34" charset="0"/>
              </a:rPr>
              <a:t>////////</a:t>
            </a:r>
            <a:r>
              <a:rPr lang="pt-PT" sz="1000" cap="small" spc="110" dirty="0" smtClean="0">
                <a:solidFill>
                  <a:schemeClr val="bg1">
                    <a:lumMod val="65000"/>
                  </a:schemeClr>
                </a:solidFill>
                <a:latin typeface="Arial" panose="020B0604020202020204" pitchFamily="34" charset="0"/>
                <a:cs typeface="Arial" panose="020B0604020202020204" pitchFamily="34" charset="0"/>
              </a:rPr>
              <a:t> </a:t>
            </a:r>
            <a:r>
              <a:rPr lang="pt-PT" sz="1000" b="1" cap="small" spc="110" dirty="0" smtClean="0">
                <a:solidFill>
                  <a:schemeClr val="bg1">
                    <a:lumMod val="65000"/>
                  </a:schemeClr>
                </a:solidFill>
                <a:latin typeface="Arial" panose="020B0604020202020204" pitchFamily="34" charset="0"/>
                <a:cs typeface="Arial" panose="020B0604020202020204" pitchFamily="34" charset="0"/>
              </a:rPr>
              <a:t>Sessão de Esclarecimentos sobre o Ciclo Urbano da Água</a:t>
            </a:r>
            <a:endParaRPr lang="pt-PT" sz="1000" cap="small" spc="110" dirty="0">
              <a:solidFill>
                <a:schemeClr val="bg1">
                  <a:lumMod val="65000"/>
                </a:schemeClr>
              </a:solidFill>
              <a:latin typeface="Arial" panose="020B0604020202020204" pitchFamily="34" charset="0"/>
              <a:cs typeface="Arial" panose="020B0604020202020204" pitchFamily="34" charset="0"/>
            </a:endParaRPr>
          </a:p>
        </p:txBody>
      </p:sp>
      <p:sp>
        <p:nvSpPr>
          <p:cNvPr id="15" name="Rectângulo 16"/>
          <p:cNvSpPr/>
          <p:nvPr/>
        </p:nvSpPr>
        <p:spPr>
          <a:xfrm>
            <a:off x="340490" y="488352"/>
            <a:ext cx="3561659" cy="369332"/>
          </a:xfrm>
          <a:prstGeom prst="rect">
            <a:avLst/>
          </a:prstGeom>
        </p:spPr>
        <p:txBody>
          <a:bodyPr wrap="square">
            <a:spAutoFit/>
          </a:bodyPr>
          <a:lstStyle/>
          <a:p>
            <a:pPr>
              <a:spcAft>
                <a:spcPts val="600"/>
              </a:spcAft>
              <a:buClr>
                <a:schemeClr val="accent6">
                  <a:lumMod val="75000"/>
                </a:schemeClr>
              </a:buClr>
            </a:pPr>
            <a:r>
              <a:rPr lang="pt-PT" b="1" cap="small" spc="130" dirty="0" smtClean="0">
                <a:solidFill>
                  <a:schemeClr val="accent6">
                    <a:lumMod val="75000"/>
                  </a:schemeClr>
                </a:solidFill>
                <a:latin typeface="Arial" panose="020B0604020202020204" pitchFamily="34" charset="0"/>
                <a:cs typeface="Arial" panose="020B0604020202020204" pitchFamily="34" charset="0"/>
              </a:rPr>
              <a:t>Diretivas Comunitárias</a:t>
            </a:r>
            <a:endParaRPr lang="pt-PT" b="1" cap="small" spc="130" dirty="0">
              <a:solidFill>
                <a:schemeClr val="accent6">
                  <a:lumMod val="75000"/>
                </a:schemeClr>
              </a:solidFill>
              <a:latin typeface="Arial" panose="020B0604020202020204" pitchFamily="34" charset="0"/>
              <a:cs typeface="Arial" panose="020B0604020202020204" pitchFamily="34" charset="0"/>
            </a:endParaRPr>
          </a:p>
        </p:txBody>
      </p:sp>
      <p:sp>
        <p:nvSpPr>
          <p:cNvPr id="2" name="Retângulo 1"/>
          <p:cNvSpPr/>
          <p:nvPr/>
        </p:nvSpPr>
        <p:spPr>
          <a:xfrm>
            <a:off x="3902149" y="425381"/>
            <a:ext cx="4572000" cy="923330"/>
          </a:xfrm>
          <a:prstGeom prst="rect">
            <a:avLst/>
          </a:prstGeom>
        </p:spPr>
        <p:txBody>
          <a:bodyPr>
            <a:spAutoFit/>
          </a:bodyPr>
          <a:lstStyle/>
          <a:p>
            <a:pPr algn="ctr"/>
            <a:r>
              <a:rPr lang="pt-PT" b="1" spc="200" dirty="0">
                <a:solidFill>
                  <a:schemeClr val="accent5">
                    <a:lumMod val="75000"/>
                  </a:schemeClr>
                </a:solidFill>
                <a:latin typeface="Arial" panose="020B0604020202020204" pitchFamily="34" charset="0"/>
                <a:cs typeface="Arial" panose="020B0604020202020204" pitchFamily="34" charset="0"/>
              </a:rPr>
              <a:t>ATENÇÃO ÀS</a:t>
            </a:r>
          </a:p>
          <a:p>
            <a:pPr algn="ctr"/>
            <a:r>
              <a:rPr lang="pt-PT" b="1" spc="200" dirty="0">
                <a:solidFill>
                  <a:schemeClr val="accent5">
                    <a:lumMod val="75000"/>
                  </a:schemeClr>
                </a:solidFill>
                <a:latin typeface="Arial" panose="020B0604020202020204" pitchFamily="34" charset="0"/>
                <a:cs typeface="Arial" panose="020B0604020202020204" pitchFamily="34" charset="0"/>
              </a:rPr>
              <a:t>NOVAS DIRETIVAS </a:t>
            </a:r>
            <a:r>
              <a:rPr lang="pt-PT" b="1" spc="200" dirty="0" smtClean="0">
                <a:solidFill>
                  <a:schemeClr val="accent5">
                    <a:lumMod val="75000"/>
                  </a:schemeClr>
                </a:solidFill>
                <a:latin typeface="Arial" panose="020B0604020202020204" pitchFamily="34" charset="0"/>
                <a:cs typeface="Arial" panose="020B0604020202020204" pitchFamily="34" charset="0"/>
              </a:rPr>
              <a:t>COMUNITÁRIAS!!!</a:t>
            </a:r>
            <a:endParaRPr lang="pt-PT" b="1" spc="200" dirty="0">
              <a:solidFill>
                <a:schemeClr val="accent5">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34501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tângulo 22"/>
          <p:cNvSpPr/>
          <p:nvPr/>
        </p:nvSpPr>
        <p:spPr>
          <a:xfrm>
            <a:off x="-33337" y="1118732"/>
            <a:ext cx="4445849" cy="45660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2" name="Retângulo arredondado 21"/>
          <p:cNvSpPr/>
          <p:nvPr/>
        </p:nvSpPr>
        <p:spPr>
          <a:xfrm>
            <a:off x="457201" y="5191394"/>
            <a:ext cx="8314660" cy="819922"/>
          </a:xfrm>
          <a:prstGeom prst="roundRect">
            <a:avLst>
              <a:gd name="adj" fmla="val 27728"/>
            </a:avLst>
          </a:prstGeom>
          <a:solidFill>
            <a:schemeClr val="bg1">
              <a:lumMod val="8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pt-PT" dirty="0"/>
          </a:p>
        </p:txBody>
      </p:sp>
      <p:sp>
        <p:nvSpPr>
          <p:cNvPr id="14" name="CaixaDeTexto 13"/>
          <p:cNvSpPr txBox="1"/>
          <p:nvPr/>
        </p:nvSpPr>
        <p:spPr>
          <a:xfrm>
            <a:off x="340490" y="1375863"/>
            <a:ext cx="3955063" cy="4308872"/>
          </a:xfrm>
          <a:prstGeom prst="rect">
            <a:avLst/>
          </a:prstGeom>
          <a:noFill/>
          <a:ln>
            <a:no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pt-PT" sz="2000" dirty="0" smtClean="0">
                <a:solidFill>
                  <a:schemeClr val="tx1"/>
                </a:solidFill>
                <a:latin typeface="Arial" panose="020B0604020202020204" pitchFamily="34" charset="0"/>
                <a:cs typeface="Arial" panose="020B0604020202020204" pitchFamily="34" charset="0"/>
              </a:rPr>
              <a:t>Quando as prestações incluídas em diferentes contratos apresentarem um </a:t>
            </a:r>
            <a:r>
              <a:rPr lang="pt-PT" sz="2000" b="1" dirty="0" smtClean="0">
                <a:solidFill>
                  <a:schemeClr val="tx1"/>
                </a:solidFill>
                <a:latin typeface="Arial" panose="020B0604020202020204" pitchFamily="34" charset="0"/>
                <a:cs typeface="Arial" panose="020B0604020202020204" pitchFamily="34" charset="0"/>
              </a:rPr>
              <a:t>grau de conexão técnica funcional e económica</a:t>
            </a:r>
            <a:r>
              <a:rPr lang="pt-PT" sz="2000" dirty="0" smtClean="0">
                <a:solidFill>
                  <a:schemeClr val="tx1"/>
                </a:solidFill>
                <a:latin typeface="Arial" panose="020B0604020202020204" pitchFamily="34" charset="0"/>
                <a:cs typeface="Arial" panose="020B0604020202020204" pitchFamily="34" charset="0"/>
              </a:rPr>
              <a:t>, considera-se existir fracionamento de contratos.</a:t>
            </a:r>
          </a:p>
          <a:p>
            <a:endParaRPr lang="pt-PT" sz="2000" dirty="0">
              <a:solidFill>
                <a:schemeClr val="tx1"/>
              </a:solidFill>
              <a:latin typeface="Arial" panose="020B0604020202020204" pitchFamily="34" charset="0"/>
              <a:cs typeface="Arial" panose="020B0604020202020204" pitchFamily="34" charset="0"/>
            </a:endParaRPr>
          </a:p>
          <a:p>
            <a:r>
              <a:rPr lang="pt-PT" sz="1400" b="1" dirty="0" smtClean="0">
                <a:solidFill>
                  <a:schemeClr val="tx1"/>
                </a:solidFill>
                <a:latin typeface="Arial" panose="020B0604020202020204" pitchFamily="34" charset="0"/>
                <a:cs typeface="Arial" panose="020B0604020202020204" pitchFamily="34" charset="0"/>
              </a:rPr>
              <a:t>Acórdão do TJUE Processo C-574/10 </a:t>
            </a:r>
            <a:r>
              <a:rPr lang="pt-PT" sz="1400" dirty="0" smtClean="0">
                <a:solidFill>
                  <a:schemeClr val="tx1"/>
                </a:solidFill>
                <a:latin typeface="Arial" panose="020B0604020202020204" pitchFamily="34" charset="0"/>
                <a:cs typeface="Arial" panose="020B0604020202020204" pitchFamily="34" charset="0"/>
              </a:rPr>
              <a:t>(Projetos relativos a um única obra) </a:t>
            </a:r>
            <a:r>
              <a:rPr lang="pt-PT" sz="1400" b="1" dirty="0" smtClean="0">
                <a:solidFill>
                  <a:schemeClr val="tx1"/>
                </a:solidFill>
                <a:latin typeface="Arial" panose="020B0604020202020204" pitchFamily="34" charset="0"/>
                <a:cs typeface="Arial" panose="020B0604020202020204" pitchFamily="34" charset="0"/>
              </a:rPr>
              <a:t>e Acórdão do TJUE  Processo T-384/10</a:t>
            </a:r>
            <a:r>
              <a:rPr lang="pt-PT" sz="1400" dirty="0" smtClean="0">
                <a:solidFill>
                  <a:schemeClr val="tx1"/>
                </a:solidFill>
                <a:latin typeface="Arial" panose="020B0604020202020204" pitchFamily="34" charset="0"/>
                <a:cs typeface="Arial" panose="020B0604020202020204" pitchFamily="34" charset="0"/>
              </a:rPr>
              <a:t> (Abastecimento de água a populações residentes na bacia hidrográfica do Guadiana: região de Andevalo, implementado através de vários contratos de empreitada).</a:t>
            </a:r>
          </a:p>
          <a:p>
            <a:endParaRPr lang="pt-PT" dirty="0">
              <a:latin typeface="Arial" panose="020B0604020202020204" pitchFamily="34" charset="0"/>
              <a:cs typeface="Arial" panose="020B0604020202020204" pitchFamily="34" charset="0"/>
            </a:endParaRPr>
          </a:p>
          <a:p>
            <a:endParaRPr lang="pt-PT" dirty="0">
              <a:latin typeface="Arial" panose="020B0604020202020204" pitchFamily="34" charset="0"/>
              <a:cs typeface="Arial" panose="020B0604020202020204" pitchFamily="34" charset="0"/>
            </a:endParaRPr>
          </a:p>
        </p:txBody>
      </p:sp>
      <p:sp>
        <p:nvSpPr>
          <p:cNvPr id="19" name="CaixaDeTexto 18"/>
          <p:cNvSpPr txBox="1"/>
          <p:nvPr/>
        </p:nvSpPr>
        <p:spPr>
          <a:xfrm>
            <a:off x="5099453" y="2428042"/>
            <a:ext cx="3672408" cy="1754326"/>
          </a:xfrm>
          <a:prstGeom prst="rect">
            <a:avLst/>
          </a:prstGeom>
          <a:noFill/>
        </p:spPr>
        <p:txBody>
          <a:bodyPr wrap="square" rtlCol="0">
            <a:spAutoFit/>
          </a:bodyPr>
          <a:lstStyle/>
          <a:p>
            <a:r>
              <a:rPr lang="pt-PT" dirty="0" smtClean="0">
                <a:latin typeface="Arial" panose="020B0604020202020204" pitchFamily="34" charset="0"/>
                <a:cs typeface="Arial" panose="020B0604020202020204" pitchFamily="34" charset="0"/>
              </a:rPr>
              <a:t>Requer-se  especial atenção quando os procedimentos são lançados e/ou adjudicados em </a:t>
            </a:r>
            <a:r>
              <a:rPr lang="pt-PT" b="1" dirty="0" smtClean="0">
                <a:latin typeface="Arial" panose="020B0604020202020204" pitchFamily="34" charset="0"/>
                <a:cs typeface="Arial" panose="020B0604020202020204" pitchFamily="34" charset="0"/>
              </a:rPr>
              <a:t>datas próximas </a:t>
            </a:r>
            <a:r>
              <a:rPr lang="pt-PT" dirty="0" smtClean="0">
                <a:latin typeface="Arial" panose="020B0604020202020204" pitchFamily="34" charset="0"/>
                <a:cs typeface="Arial" panose="020B0604020202020204" pitchFamily="34" charset="0"/>
              </a:rPr>
              <a:t>pois tal indicia a existência de fracionamento de contratos.</a:t>
            </a:r>
            <a:endParaRPr lang="pt-PT" dirty="0">
              <a:latin typeface="Arial" panose="020B0604020202020204" pitchFamily="34" charset="0"/>
              <a:cs typeface="Arial" panose="020B0604020202020204" pitchFamily="34" charset="0"/>
            </a:endParaRPr>
          </a:p>
        </p:txBody>
      </p:sp>
      <p:sp>
        <p:nvSpPr>
          <p:cNvPr id="9" name="Rectângulo arredondado 8"/>
          <p:cNvSpPr/>
          <p:nvPr/>
        </p:nvSpPr>
        <p:spPr>
          <a:xfrm>
            <a:off x="791936" y="5177462"/>
            <a:ext cx="7633561" cy="800794"/>
          </a:xfrm>
          <a:prstGeom prst="round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pt-PT" b="1" dirty="0" smtClean="0">
                <a:solidFill>
                  <a:schemeClr val="accent5">
                    <a:lumMod val="75000"/>
                  </a:schemeClr>
                </a:solidFill>
                <a:latin typeface="Arial" panose="020B0604020202020204" pitchFamily="34" charset="0"/>
                <a:cs typeface="Arial" panose="020B0604020202020204" pitchFamily="34" charset="0"/>
              </a:rPr>
              <a:t>A localização geográfica</a:t>
            </a:r>
            <a:r>
              <a:rPr lang="pt-PT" dirty="0" smtClean="0">
                <a:solidFill>
                  <a:schemeClr val="accent5">
                    <a:lumMod val="75000"/>
                  </a:schemeClr>
                </a:solidFill>
                <a:latin typeface="Arial" panose="020B0604020202020204" pitchFamily="34" charset="0"/>
                <a:cs typeface="Arial" panose="020B0604020202020204" pitchFamily="34" charset="0"/>
              </a:rPr>
              <a:t>, só por si, </a:t>
            </a:r>
            <a:r>
              <a:rPr lang="pt-PT" b="1" dirty="0" smtClean="0">
                <a:solidFill>
                  <a:schemeClr val="accent5">
                    <a:lumMod val="75000"/>
                  </a:schemeClr>
                </a:solidFill>
                <a:latin typeface="Arial" panose="020B0604020202020204" pitchFamily="34" charset="0"/>
                <a:cs typeface="Arial" panose="020B0604020202020204" pitchFamily="34" charset="0"/>
              </a:rPr>
              <a:t>não é aceite como fundamento para a não existência de fracionamento de contratos/despesa</a:t>
            </a:r>
            <a:endParaRPr lang="pt-PT" b="1" dirty="0">
              <a:solidFill>
                <a:schemeClr val="accent5">
                  <a:lumMod val="75000"/>
                </a:schemeClr>
              </a:solidFill>
              <a:latin typeface="Arial" panose="020B0604020202020204" pitchFamily="34" charset="0"/>
              <a:cs typeface="Arial" panose="020B0604020202020204" pitchFamily="34" charset="0"/>
            </a:endParaRPr>
          </a:p>
        </p:txBody>
      </p:sp>
      <p:sp>
        <p:nvSpPr>
          <p:cNvPr id="12" name="Título 1"/>
          <p:cNvSpPr txBox="1">
            <a:spLocks/>
          </p:cNvSpPr>
          <p:nvPr/>
        </p:nvSpPr>
        <p:spPr>
          <a:xfrm>
            <a:off x="251520" y="116632"/>
            <a:ext cx="7895852" cy="99412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endParaRPr lang="pt-PT" sz="4000" dirty="0">
              <a:solidFill>
                <a:srgbClr val="00B0F0"/>
              </a:solidFill>
            </a:endParaRPr>
          </a:p>
        </p:txBody>
      </p:sp>
      <p:sp>
        <p:nvSpPr>
          <p:cNvPr id="10" name="Rectângulo 16"/>
          <p:cNvSpPr/>
          <p:nvPr/>
        </p:nvSpPr>
        <p:spPr>
          <a:xfrm>
            <a:off x="340490" y="108655"/>
            <a:ext cx="8803510" cy="400110"/>
          </a:xfrm>
          <a:prstGeom prst="rect">
            <a:avLst/>
          </a:prstGeom>
        </p:spPr>
        <p:txBody>
          <a:bodyPr wrap="square">
            <a:spAutoFit/>
          </a:bodyPr>
          <a:lstStyle/>
          <a:p>
            <a:pPr>
              <a:spcAft>
                <a:spcPts val="600"/>
              </a:spcAft>
              <a:buClr>
                <a:schemeClr val="accent6">
                  <a:lumMod val="75000"/>
                </a:schemeClr>
              </a:buClr>
            </a:pPr>
            <a:r>
              <a:rPr lang="pt-PT" sz="2000" cap="small" spc="130" dirty="0">
                <a:solidFill>
                  <a:schemeClr val="bg1">
                    <a:lumMod val="75000"/>
                  </a:schemeClr>
                </a:solidFill>
                <a:latin typeface="Arial" panose="020B0604020202020204" pitchFamily="34" charset="0"/>
                <a:cs typeface="Arial" panose="020B0604020202020204" pitchFamily="34" charset="0"/>
              </a:rPr>
              <a:t>1</a:t>
            </a:r>
            <a:r>
              <a:rPr lang="pt-PT" sz="2000" cap="small" spc="130" dirty="0" smtClean="0">
                <a:solidFill>
                  <a:schemeClr val="bg1">
                    <a:lumMod val="75000"/>
                  </a:schemeClr>
                </a:solidFill>
                <a:latin typeface="Arial" panose="020B0604020202020204" pitchFamily="34" charset="0"/>
                <a:cs typeface="Arial" panose="020B0604020202020204" pitchFamily="34" charset="0"/>
              </a:rPr>
              <a:t> /// Contratação Pública</a:t>
            </a:r>
            <a:endParaRPr lang="pt-PT" sz="2000" cap="small" spc="130" dirty="0">
              <a:solidFill>
                <a:schemeClr val="bg1">
                  <a:lumMod val="75000"/>
                </a:schemeClr>
              </a:solidFill>
              <a:latin typeface="Arial" panose="020B0604020202020204" pitchFamily="34" charset="0"/>
              <a:cs typeface="Arial" panose="020B0604020202020204" pitchFamily="34" charset="0"/>
            </a:endParaRPr>
          </a:p>
        </p:txBody>
      </p:sp>
      <p:grpSp>
        <p:nvGrpSpPr>
          <p:cNvPr id="11" name="Grupo 10"/>
          <p:cNvGrpSpPr/>
          <p:nvPr/>
        </p:nvGrpSpPr>
        <p:grpSpPr>
          <a:xfrm>
            <a:off x="4924735" y="6381501"/>
            <a:ext cx="4087442" cy="423335"/>
            <a:chOff x="4745272" y="6379632"/>
            <a:chExt cx="4087442" cy="423335"/>
          </a:xfrm>
        </p:grpSpPr>
        <p:pic>
          <p:nvPicPr>
            <p:cNvPr id="13" name="Picture 5"/>
            <p:cNvPicPr>
              <a:picLocks noChangeAspect="1"/>
            </p:cNvPicPr>
            <p:nvPr/>
          </p:nvPicPr>
          <p:blipFill rotWithShape="1">
            <a:blip r:embed="rId3" cstate="print">
              <a:extLst>
                <a:ext uri="{28A0092B-C50C-407E-A947-70E740481C1C}">
                  <a14:useLocalDpi xmlns:a14="http://schemas.microsoft.com/office/drawing/2010/main" val="0"/>
                </a:ext>
              </a:extLst>
            </a:blip>
            <a:srcRect r="20884" b="-13843"/>
            <a:stretch/>
          </p:blipFill>
          <p:spPr>
            <a:xfrm>
              <a:off x="4745272" y="6384424"/>
              <a:ext cx="2176523" cy="367250"/>
            </a:xfrm>
            <a:prstGeom prst="rect">
              <a:avLst/>
            </a:prstGeom>
          </p:spPr>
        </p:pic>
        <p:pic>
          <p:nvPicPr>
            <p:cNvPr id="16" name="Picture 18"/>
            <p:cNvPicPr>
              <a:picLocks noChangeAspect="1"/>
            </p:cNvPicPr>
            <p:nvPr/>
          </p:nvPicPr>
          <p:blipFill rotWithShape="1">
            <a:blip r:embed="rId4">
              <a:extLst>
                <a:ext uri="{28A0092B-C50C-407E-A947-70E740481C1C}">
                  <a14:useLocalDpi xmlns:a14="http://schemas.microsoft.com/office/drawing/2010/main" val="0"/>
                </a:ext>
              </a:extLst>
            </a:blip>
            <a:srcRect l="25787" t="12679" r="54353" b="11707"/>
            <a:stretch/>
          </p:blipFill>
          <p:spPr>
            <a:xfrm>
              <a:off x="7014545" y="6379632"/>
              <a:ext cx="1818169" cy="423335"/>
            </a:xfrm>
            <a:prstGeom prst="rect">
              <a:avLst/>
            </a:prstGeom>
          </p:spPr>
        </p:pic>
      </p:grpSp>
      <p:sp>
        <p:nvSpPr>
          <p:cNvPr id="18" name="Rectângulo 16"/>
          <p:cNvSpPr/>
          <p:nvPr/>
        </p:nvSpPr>
        <p:spPr>
          <a:xfrm>
            <a:off x="-33337" y="6589675"/>
            <a:ext cx="7076297" cy="246221"/>
          </a:xfrm>
          <a:prstGeom prst="rect">
            <a:avLst/>
          </a:prstGeom>
        </p:spPr>
        <p:txBody>
          <a:bodyPr wrap="square">
            <a:spAutoFit/>
          </a:bodyPr>
          <a:lstStyle/>
          <a:p>
            <a:r>
              <a:rPr lang="pt-PT" sz="1000" cap="small" spc="130" dirty="0" smtClean="0">
                <a:solidFill>
                  <a:schemeClr val="bg1">
                    <a:lumMod val="75000"/>
                  </a:schemeClr>
                </a:solidFill>
                <a:latin typeface="Arial" panose="020B0604020202020204" pitchFamily="34" charset="0"/>
                <a:cs typeface="Arial" panose="020B0604020202020204" pitchFamily="34" charset="0"/>
              </a:rPr>
              <a:t>//////// 12.julho.2016 /// Lisboa</a:t>
            </a:r>
            <a:endParaRPr lang="pt-PT" sz="1000" cap="small" spc="130" dirty="0">
              <a:solidFill>
                <a:schemeClr val="bg1">
                  <a:lumMod val="75000"/>
                </a:schemeClr>
              </a:solidFill>
              <a:latin typeface="Arial" panose="020B0604020202020204" pitchFamily="34" charset="0"/>
              <a:cs typeface="Arial" panose="020B0604020202020204" pitchFamily="34" charset="0"/>
            </a:endParaRPr>
          </a:p>
        </p:txBody>
      </p:sp>
      <p:sp>
        <p:nvSpPr>
          <p:cNvPr id="20" name="Rectângulo 16"/>
          <p:cNvSpPr/>
          <p:nvPr/>
        </p:nvSpPr>
        <p:spPr>
          <a:xfrm>
            <a:off x="-33336" y="6434666"/>
            <a:ext cx="7076297" cy="246221"/>
          </a:xfrm>
          <a:prstGeom prst="rect">
            <a:avLst/>
          </a:prstGeom>
        </p:spPr>
        <p:txBody>
          <a:bodyPr wrap="square">
            <a:spAutoFit/>
          </a:bodyPr>
          <a:lstStyle/>
          <a:p>
            <a:r>
              <a:rPr lang="pt-PT" sz="1000" b="1" cap="small" spc="110" dirty="0" smtClean="0">
                <a:solidFill>
                  <a:schemeClr val="bg1">
                    <a:lumMod val="65000"/>
                  </a:schemeClr>
                </a:solidFill>
                <a:latin typeface="Arial" panose="020B0604020202020204" pitchFamily="34" charset="0"/>
                <a:cs typeface="Arial" panose="020B0604020202020204" pitchFamily="34" charset="0"/>
              </a:rPr>
              <a:t>////////</a:t>
            </a:r>
            <a:r>
              <a:rPr lang="pt-PT" sz="1000" cap="small" spc="110" dirty="0" smtClean="0">
                <a:solidFill>
                  <a:schemeClr val="bg1">
                    <a:lumMod val="65000"/>
                  </a:schemeClr>
                </a:solidFill>
                <a:latin typeface="Arial" panose="020B0604020202020204" pitchFamily="34" charset="0"/>
                <a:cs typeface="Arial" panose="020B0604020202020204" pitchFamily="34" charset="0"/>
              </a:rPr>
              <a:t> </a:t>
            </a:r>
            <a:r>
              <a:rPr lang="pt-PT" sz="1000" b="1" cap="small" spc="110" dirty="0" smtClean="0">
                <a:solidFill>
                  <a:schemeClr val="bg1">
                    <a:lumMod val="65000"/>
                  </a:schemeClr>
                </a:solidFill>
                <a:latin typeface="Arial" panose="020B0604020202020204" pitchFamily="34" charset="0"/>
                <a:cs typeface="Arial" panose="020B0604020202020204" pitchFamily="34" charset="0"/>
              </a:rPr>
              <a:t>Sessão de Esclarecimentos sobre o Ciclo Urbano da Água</a:t>
            </a:r>
            <a:endParaRPr lang="pt-PT" sz="1000" cap="small" spc="110" dirty="0">
              <a:solidFill>
                <a:schemeClr val="bg1">
                  <a:lumMod val="65000"/>
                </a:schemeClr>
              </a:solidFill>
              <a:latin typeface="Arial" panose="020B0604020202020204" pitchFamily="34" charset="0"/>
              <a:cs typeface="Arial" panose="020B0604020202020204" pitchFamily="34" charset="0"/>
            </a:endParaRPr>
          </a:p>
        </p:txBody>
      </p:sp>
      <p:sp>
        <p:nvSpPr>
          <p:cNvPr id="21" name="Rectângulo 16"/>
          <p:cNvSpPr/>
          <p:nvPr/>
        </p:nvSpPr>
        <p:spPr>
          <a:xfrm>
            <a:off x="340490" y="488352"/>
            <a:ext cx="7895852" cy="369332"/>
          </a:xfrm>
          <a:prstGeom prst="rect">
            <a:avLst/>
          </a:prstGeom>
        </p:spPr>
        <p:txBody>
          <a:bodyPr wrap="square">
            <a:spAutoFit/>
          </a:bodyPr>
          <a:lstStyle/>
          <a:p>
            <a:pPr>
              <a:spcAft>
                <a:spcPts val="600"/>
              </a:spcAft>
              <a:buClr>
                <a:schemeClr val="accent6">
                  <a:lumMod val="75000"/>
                </a:schemeClr>
              </a:buClr>
            </a:pPr>
            <a:r>
              <a:rPr lang="pt-PT" b="1" cap="small" spc="130" dirty="0" smtClean="0">
                <a:solidFill>
                  <a:schemeClr val="accent6">
                    <a:lumMod val="75000"/>
                  </a:schemeClr>
                </a:solidFill>
                <a:latin typeface="Arial" panose="020B0604020202020204" pitchFamily="34" charset="0"/>
                <a:cs typeface="Arial" panose="020B0604020202020204" pitchFamily="34" charset="0"/>
              </a:rPr>
              <a:t>Fracionamento de Contratos e/ou Despesa</a:t>
            </a:r>
            <a:endParaRPr lang="pt-PT" b="1" cap="small" spc="130" dirty="0">
              <a:solidFill>
                <a:schemeClr val="accent6">
                  <a:lumMod val="75000"/>
                </a:schemeClr>
              </a:solidFill>
              <a:latin typeface="Arial" panose="020B0604020202020204" pitchFamily="34" charset="0"/>
              <a:cs typeface="Arial" panose="020B0604020202020204" pitchFamily="34" charset="0"/>
            </a:endParaRPr>
          </a:p>
        </p:txBody>
      </p:sp>
      <p:sp>
        <p:nvSpPr>
          <p:cNvPr id="24" name="Seta para baixo 23"/>
          <p:cNvSpPr/>
          <p:nvPr/>
        </p:nvSpPr>
        <p:spPr>
          <a:xfrm rot="16200000">
            <a:off x="4315768" y="2831800"/>
            <a:ext cx="672843" cy="713407"/>
          </a:xfrm>
          <a:prstGeom prst="downArrow">
            <a:avLst/>
          </a:prstGeom>
          <a:solidFill>
            <a:schemeClr val="accent6"/>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4043556154"/>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ixaDeTexto 7"/>
          <p:cNvSpPr txBox="1"/>
          <p:nvPr/>
        </p:nvSpPr>
        <p:spPr>
          <a:xfrm>
            <a:off x="322803" y="1507128"/>
            <a:ext cx="8385261" cy="5016758"/>
          </a:xfrm>
          <a:prstGeom prst="rect">
            <a:avLst/>
          </a:prstGeom>
          <a:noFill/>
        </p:spPr>
        <p:txBody>
          <a:bodyPr wrap="square" rtlCol="0">
            <a:spAutoFit/>
          </a:bodyPr>
          <a:lstStyle/>
          <a:p>
            <a:pPr marL="285750" indent="-285750" algn="just">
              <a:buFont typeface="Wingdings" panose="05000000000000000000" pitchFamily="2" charset="2"/>
              <a:buChar char="ü"/>
            </a:pPr>
            <a:r>
              <a:rPr lang="pt-PT" sz="1600" dirty="0" smtClean="0">
                <a:latin typeface="Arial" panose="020B0604020202020204" pitchFamily="34" charset="0"/>
                <a:cs typeface="Arial" panose="020B0604020202020204" pitchFamily="34" charset="0"/>
              </a:rPr>
              <a:t>Adoção de  </a:t>
            </a:r>
            <a:r>
              <a:rPr lang="pt-PT" sz="1600" dirty="0">
                <a:latin typeface="Arial" panose="020B0604020202020204" pitchFamily="34" charset="0"/>
                <a:cs typeface="Arial" panose="020B0604020202020204" pitchFamily="34" charset="0"/>
              </a:rPr>
              <a:t>ajuste direto </a:t>
            </a:r>
            <a:r>
              <a:rPr lang="pt-PT" sz="1600" dirty="0" smtClean="0">
                <a:latin typeface="Arial" panose="020B0604020202020204" pitchFamily="34" charset="0"/>
                <a:cs typeface="Arial" panose="020B0604020202020204" pitchFamily="34" charset="0"/>
              </a:rPr>
              <a:t>aprovado </a:t>
            </a:r>
            <a:r>
              <a:rPr lang="pt-PT" sz="1600" dirty="0">
                <a:latin typeface="Arial" panose="020B0604020202020204" pitchFamily="34" charset="0"/>
                <a:cs typeface="Arial" panose="020B0604020202020204" pitchFamily="34" charset="0"/>
              </a:rPr>
              <a:t>e </a:t>
            </a:r>
            <a:r>
              <a:rPr lang="pt-PT" sz="1600" dirty="0" smtClean="0">
                <a:latin typeface="Arial" panose="020B0604020202020204" pitchFamily="34" charset="0"/>
                <a:cs typeface="Arial" panose="020B0604020202020204" pitchFamily="34" charset="0"/>
              </a:rPr>
              <a:t>lançado, </a:t>
            </a:r>
            <a:r>
              <a:rPr lang="pt-PT" sz="1600" dirty="0">
                <a:latin typeface="Arial" panose="020B0604020202020204" pitchFamily="34" charset="0"/>
                <a:cs typeface="Arial" panose="020B0604020202020204" pitchFamily="34" charset="0"/>
              </a:rPr>
              <a:t>pelo </a:t>
            </a:r>
            <a:r>
              <a:rPr lang="pt-PT" sz="1600" dirty="0" smtClean="0">
                <a:latin typeface="Arial" panose="020B0604020202020204" pitchFamily="34" charset="0"/>
                <a:cs typeface="Arial" panose="020B0604020202020204" pitchFamily="34" charset="0"/>
              </a:rPr>
              <a:t>preço </a:t>
            </a:r>
            <a:r>
              <a:rPr lang="pt-PT" sz="1600" dirty="0">
                <a:latin typeface="Arial" panose="020B0604020202020204" pitchFamily="34" charset="0"/>
                <a:cs typeface="Arial" panose="020B0604020202020204" pitchFamily="34" charset="0"/>
              </a:rPr>
              <a:t>base de 147.943,19 €, </a:t>
            </a:r>
            <a:r>
              <a:rPr lang="pt-PT" sz="1600" dirty="0" smtClean="0">
                <a:latin typeface="Arial" panose="020B0604020202020204" pitchFamily="34" charset="0"/>
                <a:cs typeface="Arial" panose="020B0604020202020204" pitchFamily="34" charset="0"/>
              </a:rPr>
              <a:t>em </a:t>
            </a:r>
            <a:r>
              <a:rPr lang="pt-PT" sz="1600" dirty="0">
                <a:latin typeface="Arial" panose="020B0604020202020204" pitchFamily="34" charset="0"/>
                <a:cs typeface="Arial" panose="020B0604020202020204" pitchFamily="34" charset="0"/>
              </a:rPr>
              <a:t>de </a:t>
            </a:r>
            <a:r>
              <a:rPr lang="pt-PT" sz="1600" dirty="0" smtClean="0">
                <a:latin typeface="Arial" panose="020B0604020202020204" pitchFamily="34" charset="0"/>
                <a:cs typeface="Arial" panose="020B0604020202020204" pitchFamily="34" charset="0"/>
              </a:rPr>
              <a:t>8/06/2015, </a:t>
            </a:r>
            <a:r>
              <a:rPr lang="pt-PT" sz="1600" dirty="0">
                <a:latin typeface="Arial" panose="020B0604020202020204" pitchFamily="34" charset="0"/>
                <a:cs typeface="Arial" panose="020B0604020202020204" pitchFamily="34" charset="0"/>
              </a:rPr>
              <a:t>no sentido de serem contratados os trabalhos da “Rede de Saneamento </a:t>
            </a:r>
            <a:r>
              <a:rPr lang="pt-PT" sz="1600" dirty="0" smtClean="0">
                <a:latin typeface="Arial" panose="020B0604020202020204" pitchFamily="34" charset="0"/>
                <a:cs typeface="Arial" panose="020B0604020202020204" pitchFamily="34" charset="0"/>
              </a:rPr>
              <a:t>em Baixa </a:t>
            </a:r>
            <a:r>
              <a:rPr lang="pt-PT" sz="1600" dirty="0">
                <a:latin typeface="Arial" panose="020B0604020202020204" pitchFamily="34" charset="0"/>
                <a:cs typeface="Arial" panose="020B0604020202020204" pitchFamily="34" charset="0"/>
              </a:rPr>
              <a:t>— </a:t>
            </a:r>
            <a:r>
              <a:rPr lang="pt-PT" sz="1600" dirty="0" smtClean="0">
                <a:latin typeface="Arial" panose="020B0604020202020204" pitchFamily="34" charset="0"/>
                <a:cs typeface="Arial" panose="020B0604020202020204" pitchFamily="34" charset="0"/>
              </a:rPr>
              <a:t>3ª Fase (— Bacia 2) </a:t>
            </a:r>
            <a:r>
              <a:rPr lang="pt-PT" sz="1600" dirty="0">
                <a:latin typeface="Arial" panose="020B0604020202020204" pitchFamily="34" charset="0"/>
                <a:cs typeface="Arial" panose="020B0604020202020204" pitchFamily="34" charset="0"/>
              </a:rPr>
              <a:t>— </a:t>
            </a:r>
            <a:r>
              <a:rPr lang="pt-PT" sz="1600" dirty="0" smtClean="0">
                <a:latin typeface="Arial" panose="020B0604020202020204" pitchFamily="34" charset="0"/>
                <a:cs typeface="Arial" panose="020B0604020202020204" pitchFamily="34" charset="0"/>
              </a:rPr>
              <a:t>Conclusão”, </a:t>
            </a:r>
            <a:r>
              <a:rPr lang="pt-PT" sz="1600" dirty="0">
                <a:latin typeface="Arial" panose="020B0604020202020204" pitchFamily="34" charset="0"/>
                <a:cs typeface="Arial" panose="020B0604020202020204" pitchFamily="34" charset="0"/>
              </a:rPr>
              <a:t>tendo o respetivo contrato sido celebrado a 25/06/2015, com a </a:t>
            </a:r>
            <a:r>
              <a:rPr lang="pt-PT" sz="1600" dirty="0" smtClean="0">
                <a:latin typeface="Arial" panose="020B0604020202020204" pitchFamily="34" charset="0"/>
                <a:cs typeface="Arial" panose="020B0604020202020204" pitchFamily="34" charset="0"/>
              </a:rPr>
              <a:t>empresa “XPTO”, </a:t>
            </a:r>
            <a:r>
              <a:rPr lang="pt-PT" sz="1600" dirty="0">
                <a:latin typeface="Arial" panose="020B0604020202020204" pitchFamily="34" charset="0"/>
                <a:cs typeface="Arial" panose="020B0604020202020204" pitchFamily="34" charset="0"/>
              </a:rPr>
              <a:t>pelo </a:t>
            </a:r>
            <a:r>
              <a:rPr lang="pt-PT" sz="1600" dirty="0" smtClean="0">
                <a:latin typeface="Arial" panose="020B0604020202020204" pitchFamily="34" charset="0"/>
                <a:cs typeface="Arial" panose="020B0604020202020204" pitchFamily="34" charset="0"/>
              </a:rPr>
              <a:t>preço </a:t>
            </a:r>
            <a:r>
              <a:rPr lang="pt-PT" sz="1600" dirty="0">
                <a:latin typeface="Arial" panose="020B0604020202020204" pitchFamily="34" charset="0"/>
                <a:cs typeface="Arial" panose="020B0604020202020204" pitchFamily="34" charset="0"/>
              </a:rPr>
              <a:t>de 147.871,22€.</a:t>
            </a:r>
          </a:p>
          <a:p>
            <a:pPr marL="285750" indent="-285750" algn="just">
              <a:buFont typeface="Wingdings" panose="05000000000000000000" pitchFamily="2" charset="2"/>
              <a:buChar char="ü"/>
            </a:pPr>
            <a:endParaRPr lang="pt-PT" sz="1600" dirty="0" smtClean="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ü"/>
            </a:pPr>
            <a:r>
              <a:rPr lang="pt-PT" sz="1600" dirty="0" smtClean="0">
                <a:latin typeface="Arial" panose="020B0604020202020204" pitchFamily="34" charset="0"/>
                <a:cs typeface="Arial" panose="020B0604020202020204" pitchFamily="34" charset="0"/>
              </a:rPr>
              <a:t>Na </a:t>
            </a:r>
            <a:r>
              <a:rPr lang="pt-PT" sz="1600" dirty="0">
                <a:latin typeface="Arial" panose="020B0604020202020204" pitchFamily="34" charset="0"/>
                <a:cs typeface="Arial" panose="020B0604020202020204" pitchFamily="34" charset="0"/>
              </a:rPr>
              <a:t>mesma data ao </a:t>
            </a:r>
            <a:r>
              <a:rPr lang="pt-PT" sz="1600" dirty="0" smtClean="0">
                <a:latin typeface="Arial" panose="020B0604020202020204" pitchFamily="34" charset="0"/>
                <a:cs typeface="Arial" panose="020B0604020202020204" pitchFamily="34" charset="0"/>
              </a:rPr>
              <a:t>lançamento </a:t>
            </a:r>
            <a:r>
              <a:rPr lang="pt-PT" sz="1600" dirty="0">
                <a:latin typeface="Arial" panose="020B0604020202020204" pitchFamily="34" charset="0"/>
                <a:cs typeface="Arial" panose="020B0604020202020204" pitchFamily="34" charset="0"/>
              </a:rPr>
              <a:t>do presente procedimento (8/06/2015), </a:t>
            </a:r>
            <a:r>
              <a:rPr lang="pt-PT" sz="1600" dirty="0" smtClean="0">
                <a:latin typeface="Arial" panose="020B0604020202020204" pitchFamily="34" charset="0"/>
                <a:cs typeface="Arial" panose="020B0604020202020204" pitchFamily="34" charset="0"/>
              </a:rPr>
              <a:t>foi aprovado o lançamento </a:t>
            </a:r>
            <a:r>
              <a:rPr lang="pt-PT" sz="1600" dirty="0">
                <a:latin typeface="Arial" panose="020B0604020202020204" pitchFamily="34" charset="0"/>
                <a:cs typeface="Arial" panose="020B0604020202020204" pitchFamily="34" charset="0"/>
              </a:rPr>
              <a:t>de outro procedimento por ajuste direto - “Rede de Saneamento em Baixa — </a:t>
            </a:r>
            <a:r>
              <a:rPr lang="pt-PT" sz="1600" dirty="0" smtClean="0">
                <a:latin typeface="Arial" panose="020B0604020202020204" pitchFamily="34" charset="0"/>
                <a:cs typeface="Arial" panose="020B0604020202020204" pitchFamily="34" charset="0"/>
              </a:rPr>
              <a:t>3ª </a:t>
            </a:r>
            <a:r>
              <a:rPr lang="pt-PT" sz="1600" dirty="0">
                <a:latin typeface="Arial" panose="020B0604020202020204" pitchFamily="34" charset="0"/>
                <a:cs typeface="Arial" panose="020B0604020202020204" pitchFamily="34" charset="0"/>
              </a:rPr>
              <a:t>Fase </a:t>
            </a:r>
            <a:r>
              <a:rPr lang="pt-PT" sz="1600" dirty="0" smtClean="0">
                <a:latin typeface="Arial" panose="020B0604020202020204" pitchFamily="34" charset="0"/>
                <a:cs typeface="Arial" panose="020B0604020202020204" pitchFamily="34" charset="0"/>
              </a:rPr>
              <a:t>(— </a:t>
            </a:r>
            <a:r>
              <a:rPr lang="pt-PT" sz="1600" dirty="0">
                <a:latin typeface="Arial" panose="020B0604020202020204" pitchFamily="34" charset="0"/>
                <a:cs typeface="Arial" panose="020B0604020202020204" pitchFamily="34" charset="0"/>
              </a:rPr>
              <a:t>Bacias 38 e 41) </a:t>
            </a:r>
            <a:r>
              <a:rPr lang="pt-PT" sz="1600" dirty="0" smtClean="0">
                <a:latin typeface="Arial" panose="020B0604020202020204" pitchFamily="34" charset="0"/>
                <a:cs typeface="Arial" panose="020B0604020202020204" pitchFamily="34" charset="0"/>
              </a:rPr>
              <a:t>– Conclusão” - </a:t>
            </a:r>
            <a:r>
              <a:rPr lang="pt-PT" sz="1600" dirty="0">
                <a:latin typeface="Arial" panose="020B0604020202020204" pitchFamily="34" charset="0"/>
                <a:cs typeface="Arial" panose="020B0604020202020204" pitchFamily="34" charset="0"/>
              </a:rPr>
              <a:t>cujo contrato foi adjudicado </a:t>
            </a:r>
            <a:r>
              <a:rPr lang="pt-PT" sz="1600" dirty="0" smtClean="0">
                <a:latin typeface="Arial" panose="020B0604020202020204" pitchFamily="34" charset="0"/>
                <a:cs typeface="Arial" panose="020B0604020202020204" pitchFamily="34" charset="0"/>
              </a:rPr>
              <a:t>à empresa “XYX” </a:t>
            </a:r>
            <a:r>
              <a:rPr lang="pt-PT" sz="1600" dirty="0">
                <a:latin typeface="Arial" panose="020B0604020202020204" pitchFamily="34" charset="0"/>
                <a:cs typeface="Arial" panose="020B0604020202020204" pitchFamily="34" charset="0"/>
              </a:rPr>
              <a:t>em 23/06/2015 pelo </a:t>
            </a:r>
            <a:r>
              <a:rPr lang="pt-PT" sz="1600" dirty="0" smtClean="0">
                <a:latin typeface="Arial" panose="020B0604020202020204" pitchFamily="34" charset="0"/>
                <a:cs typeface="Arial" panose="020B0604020202020204" pitchFamily="34" charset="0"/>
              </a:rPr>
              <a:t>preço </a:t>
            </a:r>
            <a:r>
              <a:rPr lang="pt-PT" sz="1600" dirty="0">
                <a:latin typeface="Arial" panose="020B0604020202020204" pitchFamily="34" charset="0"/>
                <a:cs typeface="Arial" panose="020B0604020202020204" pitchFamily="34" charset="0"/>
              </a:rPr>
              <a:t>de 148.118,29€</a:t>
            </a:r>
            <a:r>
              <a:rPr lang="pt-PT" sz="1600" dirty="0" smtClean="0">
                <a:latin typeface="Arial" panose="020B0604020202020204" pitchFamily="34" charset="0"/>
                <a:cs typeface="Arial" panose="020B0604020202020204" pitchFamily="34" charset="0"/>
              </a:rPr>
              <a:t>.</a:t>
            </a:r>
          </a:p>
          <a:p>
            <a:pPr marL="285750" indent="-285750" algn="just">
              <a:buFont typeface="Wingdings" panose="05000000000000000000" pitchFamily="2" charset="2"/>
              <a:buChar char="ü"/>
            </a:pPr>
            <a:endParaRPr lang="pt-PT" sz="16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ü"/>
            </a:pPr>
            <a:r>
              <a:rPr lang="pt-PT" sz="1600" dirty="0" smtClean="0">
                <a:latin typeface="Arial" panose="020B0604020202020204" pitchFamily="34" charset="0"/>
                <a:cs typeface="Arial" panose="020B0604020202020204" pitchFamily="34" charset="0"/>
              </a:rPr>
              <a:t>Ambos </a:t>
            </a:r>
            <a:r>
              <a:rPr lang="pt-PT" sz="1600" dirty="0">
                <a:latin typeface="Arial" panose="020B0604020202020204" pitchFamily="34" charset="0"/>
                <a:cs typeface="Arial" panose="020B0604020202020204" pitchFamily="34" charset="0"/>
              </a:rPr>
              <a:t>os procedimentos foram </a:t>
            </a:r>
            <a:r>
              <a:rPr lang="pt-PT" sz="1600" dirty="0" smtClean="0">
                <a:latin typeface="Arial" panose="020B0604020202020204" pitchFamily="34" charset="0"/>
                <a:cs typeface="Arial" panose="020B0604020202020204" pitchFamily="34" charset="0"/>
              </a:rPr>
              <a:t>lançados/adjudicados </a:t>
            </a:r>
            <a:r>
              <a:rPr lang="pt-PT" sz="1600" dirty="0">
                <a:latin typeface="Arial" panose="020B0604020202020204" pitchFamily="34" charset="0"/>
                <a:cs typeface="Arial" panose="020B0604020202020204" pitchFamily="34" charset="0"/>
              </a:rPr>
              <a:t>no mesmo dia (8/06/2015) e ambos diziam respeito </a:t>
            </a:r>
            <a:r>
              <a:rPr lang="pt-PT" sz="1600" dirty="0" smtClean="0">
                <a:latin typeface="Arial" panose="020B0604020202020204" pitchFamily="34" charset="0"/>
                <a:cs typeface="Arial" panose="020B0604020202020204" pitchFamily="34" charset="0"/>
              </a:rPr>
              <a:t>à mesma empreitada</a:t>
            </a:r>
            <a:r>
              <a:rPr lang="pt-PT" sz="1600" dirty="0">
                <a:latin typeface="Arial" panose="020B0604020202020204" pitchFamily="34" charset="0"/>
                <a:cs typeface="Arial" panose="020B0604020202020204" pitchFamily="34" charset="0"/>
              </a:rPr>
              <a:t>, </a:t>
            </a:r>
            <a:r>
              <a:rPr lang="pt-PT" sz="1600" dirty="0" smtClean="0">
                <a:latin typeface="Arial" panose="020B0604020202020204" pitchFamily="34" charset="0"/>
                <a:cs typeface="Arial" panose="020B0604020202020204" pitchFamily="34" charset="0"/>
              </a:rPr>
              <a:t>o somatório </a:t>
            </a:r>
            <a:r>
              <a:rPr lang="pt-PT" sz="1600" dirty="0">
                <a:latin typeface="Arial" panose="020B0604020202020204" pitchFamily="34" charset="0"/>
                <a:cs typeface="Arial" panose="020B0604020202020204" pitchFamily="34" charset="0"/>
              </a:rPr>
              <a:t>de todos os </a:t>
            </a:r>
            <a:r>
              <a:rPr lang="pt-PT" sz="1600" dirty="0" smtClean="0">
                <a:latin typeface="Arial" panose="020B0604020202020204" pitchFamily="34" charset="0"/>
                <a:cs typeface="Arial" panose="020B0604020202020204" pitchFamily="34" charset="0"/>
              </a:rPr>
              <a:t>preços </a:t>
            </a:r>
            <a:r>
              <a:rPr lang="pt-PT" sz="1600" dirty="0">
                <a:latin typeface="Arial" panose="020B0604020202020204" pitchFamily="34" charset="0"/>
                <a:cs typeface="Arial" panose="020B0604020202020204" pitchFamily="34" charset="0"/>
              </a:rPr>
              <a:t>contratuais e do </a:t>
            </a:r>
            <a:r>
              <a:rPr lang="pt-PT" sz="1600" dirty="0" smtClean="0">
                <a:latin typeface="Arial" panose="020B0604020202020204" pitchFamily="34" charset="0"/>
                <a:cs typeface="Arial" panose="020B0604020202020204" pitchFamily="34" charset="0"/>
              </a:rPr>
              <a:t>preço </a:t>
            </a:r>
            <a:r>
              <a:rPr lang="pt-PT" sz="1600" dirty="0">
                <a:latin typeface="Arial" panose="020B0604020202020204" pitchFamily="34" charset="0"/>
                <a:cs typeface="Arial" panose="020B0604020202020204" pitchFamily="34" charset="0"/>
              </a:rPr>
              <a:t>base do </a:t>
            </a:r>
            <a:r>
              <a:rPr lang="pt-PT" sz="1600" dirty="0" smtClean="0">
                <a:latin typeface="Arial" panose="020B0604020202020204" pitchFamily="34" charset="0"/>
                <a:cs typeface="Arial" panose="020B0604020202020204" pitchFamily="34" charset="0"/>
              </a:rPr>
              <a:t>presente procedimento </a:t>
            </a:r>
            <a:r>
              <a:rPr lang="pt-PT" sz="1600" dirty="0">
                <a:latin typeface="Arial" panose="020B0604020202020204" pitchFamily="34" charset="0"/>
                <a:cs typeface="Arial" panose="020B0604020202020204" pitchFamily="34" charset="0"/>
              </a:rPr>
              <a:t>ascendiam ao valor total de 295.989,51 €, excedendo, dessa forma, o valor a partir do qual o CCP, na </a:t>
            </a:r>
            <a:r>
              <a:rPr lang="pt-PT" sz="1600" dirty="0" smtClean="0">
                <a:latin typeface="Arial" panose="020B0604020202020204" pitchFamily="34" charset="0"/>
                <a:cs typeface="Arial" panose="020B0604020202020204" pitchFamily="34" charset="0"/>
              </a:rPr>
              <a:t>alínea </a:t>
            </a:r>
            <a:r>
              <a:rPr lang="pt-PT" sz="1600" dirty="0">
                <a:latin typeface="Arial" panose="020B0604020202020204" pitchFamily="34" charset="0"/>
                <a:cs typeface="Arial" panose="020B0604020202020204" pitchFamily="34" charset="0"/>
              </a:rPr>
              <a:t>a) do artigo l9.°, exige </a:t>
            </a:r>
            <a:r>
              <a:rPr lang="pt-PT" sz="1600" dirty="0" smtClean="0">
                <a:latin typeface="Arial" panose="020B0604020202020204" pitchFamily="34" charset="0"/>
                <a:cs typeface="Arial" panose="020B0604020202020204" pitchFamily="34" charset="0"/>
              </a:rPr>
              <a:t>a adoção </a:t>
            </a:r>
            <a:r>
              <a:rPr lang="pt-PT" sz="1600" dirty="0">
                <a:latin typeface="Arial" panose="020B0604020202020204" pitchFamily="34" charset="0"/>
                <a:cs typeface="Arial" panose="020B0604020202020204" pitchFamily="34" charset="0"/>
              </a:rPr>
              <a:t>do concurso publico (i. e., a partir de 150.000 €), (</a:t>
            </a:r>
            <a:r>
              <a:rPr lang="pt-PT" sz="1600" dirty="0" err="1">
                <a:latin typeface="Arial" panose="020B0604020202020204" pitchFamily="34" charset="0"/>
                <a:cs typeface="Arial" panose="020B0604020202020204" pitchFamily="34" charset="0"/>
              </a:rPr>
              <a:t>ii</a:t>
            </a:r>
            <a:r>
              <a:rPr lang="pt-PT" sz="1600" dirty="0">
                <a:latin typeface="Arial" panose="020B0604020202020204" pitchFamily="34" charset="0"/>
                <a:cs typeface="Arial" panose="020B0604020202020204" pitchFamily="34" charset="0"/>
              </a:rPr>
              <a:t>) os 2 procedimentos </a:t>
            </a:r>
            <a:r>
              <a:rPr lang="pt-PT" sz="1600" dirty="0" smtClean="0">
                <a:latin typeface="Arial" panose="020B0604020202020204" pitchFamily="34" charset="0"/>
                <a:cs typeface="Arial" panose="020B0604020202020204" pitchFamily="34" charset="0"/>
              </a:rPr>
              <a:t>pré-contratuais </a:t>
            </a:r>
            <a:r>
              <a:rPr lang="pt-PT" sz="1600" dirty="0">
                <a:latin typeface="Arial" panose="020B0604020202020204" pitchFamily="34" charset="0"/>
                <a:cs typeface="Arial" panose="020B0604020202020204" pitchFamily="34" charset="0"/>
              </a:rPr>
              <a:t>foram </a:t>
            </a:r>
            <a:r>
              <a:rPr lang="pt-PT" sz="1600" dirty="0" smtClean="0">
                <a:latin typeface="Arial" panose="020B0604020202020204" pitchFamily="34" charset="0"/>
                <a:cs typeface="Arial" panose="020B0604020202020204" pitchFamily="34" charset="0"/>
              </a:rPr>
              <a:t>lançados </a:t>
            </a:r>
            <a:r>
              <a:rPr lang="pt-PT" sz="1600" dirty="0">
                <a:latin typeface="Arial" panose="020B0604020202020204" pitchFamily="34" charset="0"/>
                <a:cs typeface="Arial" panose="020B0604020202020204" pitchFamily="34" charset="0"/>
              </a:rPr>
              <a:t>e adjudicados no mesmo dia, (</a:t>
            </a:r>
            <a:r>
              <a:rPr lang="pt-PT" sz="1600" dirty="0" err="1">
                <a:latin typeface="Arial" panose="020B0604020202020204" pitchFamily="34" charset="0"/>
                <a:cs typeface="Arial" panose="020B0604020202020204" pitchFamily="34" charset="0"/>
              </a:rPr>
              <a:t>iii</a:t>
            </a:r>
            <a:r>
              <a:rPr lang="pt-PT" sz="1600" dirty="0">
                <a:latin typeface="Arial" panose="020B0604020202020204" pitchFamily="34" charset="0"/>
                <a:cs typeface="Arial" panose="020B0604020202020204" pitchFamily="34" charset="0"/>
              </a:rPr>
              <a:t>) </a:t>
            </a:r>
            <a:r>
              <a:rPr lang="pt-PT" sz="1600" dirty="0" smtClean="0">
                <a:latin typeface="Arial" panose="020B0604020202020204" pitchFamily="34" charset="0"/>
                <a:cs typeface="Arial" panose="020B0604020202020204" pitchFamily="34" charset="0"/>
              </a:rPr>
              <a:t>e todos </a:t>
            </a:r>
            <a:r>
              <a:rPr lang="pt-PT" sz="1600" dirty="0">
                <a:latin typeface="Arial" panose="020B0604020202020204" pitchFamily="34" charset="0"/>
                <a:cs typeface="Arial" panose="020B0604020202020204" pitchFamily="34" charset="0"/>
              </a:rPr>
              <a:t>os trabalhos prestados naqueles contratos diziam </a:t>
            </a:r>
            <a:r>
              <a:rPr lang="pt-PT" sz="1600" dirty="0" smtClean="0">
                <a:latin typeface="Arial" panose="020B0604020202020204" pitchFamily="34" charset="0"/>
                <a:cs typeface="Arial" panose="020B0604020202020204" pitchFamily="34" charset="0"/>
              </a:rPr>
              <a:t>respeito à </a:t>
            </a:r>
            <a:r>
              <a:rPr lang="pt-PT" sz="1600" dirty="0">
                <a:latin typeface="Arial" panose="020B0604020202020204" pitchFamily="34" charset="0"/>
                <a:cs typeface="Arial" panose="020B0604020202020204" pitchFamily="34" charset="0"/>
              </a:rPr>
              <a:t>mesma </a:t>
            </a:r>
            <a:r>
              <a:rPr lang="pt-PT" sz="1600" dirty="0" smtClean="0">
                <a:latin typeface="Arial" panose="020B0604020202020204" pitchFamily="34" charset="0"/>
                <a:cs typeface="Arial" panose="020B0604020202020204" pitchFamily="34" charset="0"/>
              </a:rPr>
              <a:t>obra</a:t>
            </a:r>
          </a:p>
          <a:p>
            <a:pPr marL="285750" indent="-285750" algn="just">
              <a:buFont typeface="Wingdings" panose="05000000000000000000" pitchFamily="2" charset="2"/>
              <a:buChar char="ü"/>
            </a:pPr>
            <a:endParaRPr lang="pt-PT" sz="1600" dirty="0" smtClean="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ü"/>
            </a:pPr>
            <a:r>
              <a:rPr lang="pt-PT" sz="1600" dirty="0" smtClean="0">
                <a:latin typeface="Arial" panose="020B0604020202020204" pitchFamily="34" charset="0"/>
                <a:cs typeface="Arial" panose="020B0604020202020204" pitchFamily="34" charset="0"/>
              </a:rPr>
              <a:t>Não invocar o fracionamento de despesa/contratos para efeitos de organização de candidaturas.</a:t>
            </a:r>
            <a:endParaRPr lang="pt-PT" sz="1600" dirty="0">
              <a:latin typeface="Arial" panose="020B0604020202020204" pitchFamily="34" charset="0"/>
              <a:cs typeface="Arial" panose="020B0604020202020204" pitchFamily="34" charset="0"/>
            </a:endParaRPr>
          </a:p>
        </p:txBody>
      </p:sp>
      <p:sp>
        <p:nvSpPr>
          <p:cNvPr id="9" name="Rectângulo 16"/>
          <p:cNvSpPr/>
          <p:nvPr/>
        </p:nvSpPr>
        <p:spPr>
          <a:xfrm>
            <a:off x="340490" y="108655"/>
            <a:ext cx="8803510" cy="400110"/>
          </a:xfrm>
          <a:prstGeom prst="rect">
            <a:avLst/>
          </a:prstGeom>
        </p:spPr>
        <p:txBody>
          <a:bodyPr wrap="square">
            <a:spAutoFit/>
          </a:bodyPr>
          <a:lstStyle/>
          <a:p>
            <a:pPr>
              <a:spcAft>
                <a:spcPts val="600"/>
              </a:spcAft>
              <a:buClr>
                <a:schemeClr val="accent6">
                  <a:lumMod val="75000"/>
                </a:schemeClr>
              </a:buClr>
            </a:pPr>
            <a:r>
              <a:rPr lang="pt-PT" sz="2000" cap="small" spc="130" dirty="0">
                <a:solidFill>
                  <a:schemeClr val="bg1">
                    <a:lumMod val="75000"/>
                  </a:schemeClr>
                </a:solidFill>
                <a:latin typeface="Arial" panose="020B0604020202020204" pitchFamily="34" charset="0"/>
                <a:cs typeface="Arial" panose="020B0604020202020204" pitchFamily="34" charset="0"/>
              </a:rPr>
              <a:t>1</a:t>
            </a:r>
            <a:r>
              <a:rPr lang="pt-PT" sz="2000" cap="small" spc="130" dirty="0" smtClean="0">
                <a:solidFill>
                  <a:schemeClr val="bg1">
                    <a:lumMod val="75000"/>
                  </a:schemeClr>
                </a:solidFill>
                <a:latin typeface="Arial" panose="020B0604020202020204" pitchFamily="34" charset="0"/>
                <a:cs typeface="Arial" panose="020B0604020202020204" pitchFamily="34" charset="0"/>
              </a:rPr>
              <a:t> /// Contratação Pública</a:t>
            </a:r>
            <a:endParaRPr lang="pt-PT" sz="2000" cap="small" spc="130" dirty="0">
              <a:solidFill>
                <a:schemeClr val="bg1">
                  <a:lumMod val="75000"/>
                </a:schemeClr>
              </a:solidFill>
              <a:latin typeface="Arial" panose="020B0604020202020204" pitchFamily="34" charset="0"/>
              <a:cs typeface="Arial" panose="020B0604020202020204" pitchFamily="34" charset="0"/>
            </a:endParaRPr>
          </a:p>
        </p:txBody>
      </p:sp>
      <p:grpSp>
        <p:nvGrpSpPr>
          <p:cNvPr id="10" name="Grupo 9"/>
          <p:cNvGrpSpPr/>
          <p:nvPr/>
        </p:nvGrpSpPr>
        <p:grpSpPr>
          <a:xfrm>
            <a:off x="4924735" y="6381501"/>
            <a:ext cx="4087442" cy="423335"/>
            <a:chOff x="4745272" y="6379632"/>
            <a:chExt cx="4087442" cy="423335"/>
          </a:xfrm>
        </p:grpSpPr>
        <p:pic>
          <p:nvPicPr>
            <p:cNvPr id="11" name="Picture 5"/>
            <p:cNvPicPr>
              <a:picLocks noChangeAspect="1"/>
            </p:cNvPicPr>
            <p:nvPr/>
          </p:nvPicPr>
          <p:blipFill rotWithShape="1">
            <a:blip r:embed="rId2" cstate="print">
              <a:extLst>
                <a:ext uri="{28A0092B-C50C-407E-A947-70E740481C1C}">
                  <a14:useLocalDpi xmlns:a14="http://schemas.microsoft.com/office/drawing/2010/main" val="0"/>
                </a:ext>
              </a:extLst>
            </a:blip>
            <a:srcRect r="20884" b="-13843"/>
            <a:stretch/>
          </p:blipFill>
          <p:spPr>
            <a:xfrm>
              <a:off x="4745272" y="6384424"/>
              <a:ext cx="2176523" cy="367250"/>
            </a:xfrm>
            <a:prstGeom prst="rect">
              <a:avLst/>
            </a:prstGeom>
          </p:spPr>
        </p:pic>
        <p:pic>
          <p:nvPicPr>
            <p:cNvPr id="12" name="Picture 18"/>
            <p:cNvPicPr>
              <a:picLocks noChangeAspect="1"/>
            </p:cNvPicPr>
            <p:nvPr/>
          </p:nvPicPr>
          <p:blipFill rotWithShape="1">
            <a:blip r:embed="rId3">
              <a:extLst>
                <a:ext uri="{28A0092B-C50C-407E-A947-70E740481C1C}">
                  <a14:useLocalDpi xmlns:a14="http://schemas.microsoft.com/office/drawing/2010/main" val="0"/>
                </a:ext>
              </a:extLst>
            </a:blip>
            <a:srcRect l="25787" t="12679" r="54353" b="11707"/>
            <a:stretch/>
          </p:blipFill>
          <p:spPr>
            <a:xfrm>
              <a:off x="7014545" y="6379632"/>
              <a:ext cx="1818169" cy="423335"/>
            </a:xfrm>
            <a:prstGeom prst="rect">
              <a:avLst/>
            </a:prstGeom>
          </p:spPr>
        </p:pic>
      </p:grpSp>
      <p:sp>
        <p:nvSpPr>
          <p:cNvPr id="13" name="Rectângulo 16"/>
          <p:cNvSpPr/>
          <p:nvPr/>
        </p:nvSpPr>
        <p:spPr>
          <a:xfrm>
            <a:off x="-33337" y="6589675"/>
            <a:ext cx="7076297" cy="246221"/>
          </a:xfrm>
          <a:prstGeom prst="rect">
            <a:avLst/>
          </a:prstGeom>
        </p:spPr>
        <p:txBody>
          <a:bodyPr wrap="square">
            <a:spAutoFit/>
          </a:bodyPr>
          <a:lstStyle/>
          <a:p>
            <a:r>
              <a:rPr lang="pt-PT" sz="1000" cap="small" spc="130" dirty="0" smtClean="0">
                <a:solidFill>
                  <a:schemeClr val="bg1">
                    <a:lumMod val="75000"/>
                  </a:schemeClr>
                </a:solidFill>
                <a:latin typeface="Arial" panose="020B0604020202020204" pitchFamily="34" charset="0"/>
                <a:cs typeface="Arial" panose="020B0604020202020204" pitchFamily="34" charset="0"/>
              </a:rPr>
              <a:t>//////// 12.julho.2016 /// Lisboa</a:t>
            </a:r>
            <a:endParaRPr lang="pt-PT" sz="1000" cap="small" spc="130" dirty="0">
              <a:solidFill>
                <a:schemeClr val="bg1">
                  <a:lumMod val="75000"/>
                </a:schemeClr>
              </a:solidFill>
              <a:latin typeface="Arial" panose="020B0604020202020204" pitchFamily="34" charset="0"/>
              <a:cs typeface="Arial" panose="020B0604020202020204" pitchFamily="34" charset="0"/>
            </a:endParaRPr>
          </a:p>
        </p:txBody>
      </p:sp>
      <p:sp>
        <p:nvSpPr>
          <p:cNvPr id="14" name="Rectângulo 16"/>
          <p:cNvSpPr/>
          <p:nvPr/>
        </p:nvSpPr>
        <p:spPr>
          <a:xfrm>
            <a:off x="-33336" y="6434666"/>
            <a:ext cx="7076297" cy="246221"/>
          </a:xfrm>
          <a:prstGeom prst="rect">
            <a:avLst/>
          </a:prstGeom>
        </p:spPr>
        <p:txBody>
          <a:bodyPr wrap="square">
            <a:spAutoFit/>
          </a:bodyPr>
          <a:lstStyle/>
          <a:p>
            <a:r>
              <a:rPr lang="pt-PT" sz="1000" b="1" cap="small" spc="110" dirty="0" smtClean="0">
                <a:solidFill>
                  <a:schemeClr val="bg1">
                    <a:lumMod val="65000"/>
                  </a:schemeClr>
                </a:solidFill>
                <a:latin typeface="Arial" panose="020B0604020202020204" pitchFamily="34" charset="0"/>
                <a:cs typeface="Arial" panose="020B0604020202020204" pitchFamily="34" charset="0"/>
              </a:rPr>
              <a:t>////////</a:t>
            </a:r>
            <a:r>
              <a:rPr lang="pt-PT" sz="1000" cap="small" spc="110" dirty="0" smtClean="0">
                <a:solidFill>
                  <a:schemeClr val="bg1">
                    <a:lumMod val="65000"/>
                  </a:schemeClr>
                </a:solidFill>
                <a:latin typeface="Arial" panose="020B0604020202020204" pitchFamily="34" charset="0"/>
                <a:cs typeface="Arial" panose="020B0604020202020204" pitchFamily="34" charset="0"/>
              </a:rPr>
              <a:t> </a:t>
            </a:r>
            <a:r>
              <a:rPr lang="pt-PT" sz="1000" b="1" cap="small" spc="110" dirty="0" smtClean="0">
                <a:solidFill>
                  <a:schemeClr val="bg1">
                    <a:lumMod val="65000"/>
                  </a:schemeClr>
                </a:solidFill>
                <a:latin typeface="Arial" panose="020B0604020202020204" pitchFamily="34" charset="0"/>
                <a:cs typeface="Arial" panose="020B0604020202020204" pitchFamily="34" charset="0"/>
              </a:rPr>
              <a:t>Sessão de Esclarecimentos sobre o Ciclo Urbano da Água</a:t>
            </a:r>
            <a:endParaRPr lang="pt-PT" sz="1000" cap="small" spc="110" dirty="0">
              <a:solidFill>
                <a:schemeClr val="bg1">
                  <a:lumMod val="65000"/>
                </a:schemeClr>
              </a:solidFill>
              <a:latin typeface="Arial" panose="020B0604020202020204" pitchFamily="34" charset="0"/>
              <a:cs typeface="Arial" panose="020B0604020202020204" pitchFamily="34" charset="0"/>
            </a:endParaRPr>
          </a:p>
        </p:txBody>
      </p:sp>
      <p:sp>
        <p:nvSpPr>
          <p:cNvPr id="16" name="Rectângulo 16"/>
          <p:cNvSpPr/>
          <p:nvPr/>
        </p:nvSpPr>
        <p:spPr>
          <a:xfrm>
            <a:off x="340490" y="488352"/>
            <a:ext cx="7895852" cy="369332"/>
          </a:xfrm>
          <a:prstGeom prst="rect">
            <a:avLst/>
          </a:prstGeom>
        </p:spPr>
        <p:txBody>
          <a:bodyPr wrap="square">
            <a:spAutoFit/>
          </a:bodyPr>
          <a:lstStyle/>
          <a:p>
            <a:pPr>
              <a:spcAft>
                <a:spcPts val="600"/>
              </a:spcAft>
              <a:buClr>
                <a:schemeClr val="accent6">
                  <a:lumMod val="75000"/>
                </a:schemeClr>
              </a:buClr>
            </a:pPr>
            <a:r>
              <a:rPr lang="pt-PT" b="1" cap="small" spc="130" dirty="0" smtClean="0">
                <a:solidFill>
                  <a:schemeClr val="accent6">
                    <a:lumMod val="75000"/>
                  </a:schemeClr>
                </a:solidFill>
                <a:latin typeface="Arial" panose="020B0604020202020204" pitchFamily="34" charset="0"/>
                <a:cs typeface="Arial" panose="020B0604020202020204" pitchFamily="34" charset="0"/>
              </a:rPr>
              <a:t>Fracionamento de Contratos e/ou Despesas</a:t>
            </a:r>
            <a:endParaRPr lang="pt-PT" b="1" cap="small" spc="130" dirty="0">
              <a:solidFill>
                <a:schemeClr val="accent6">
                  <a:lumMod val="75000"/>
                </a:schemeClr>
              </a:solidFill>
              <a:latin typeface="Arial" panose="020B0604020202020204" pitchFamily="34" charset="0"/>
              <a:cs typeface="Arial" panose="020B0604020202020204" pitchFamily="34" charset="0"/>
            </a:endParaRPr>
          </a:p>
        </p:txBody>
      </p:sp>
      <p:sp>
        <p:nvSpPr>
          <p:cNvPr id="17" name="Rectângulo 16"/>
          <p:cNvSpPr/>
          <p:nvPr/>
        </p:nvSpPr>
        <p:spPr>
          <a:xfrm>
            <a:off x="388938" y="746706"/>
            <a:ext cx="4937974" cy="461665"/>
          </a:xfrm>
          <a:prstGeom prst="rect">
            <a:avLst/>
          </a:prstGeom>
        </p:spPr>
        <p:txBody>
          <a:bodyPr wrap="square">
            <a:spAutoFit/>
          </a:bodyPr>
          <a:lstStyle/>
          <a:p>
            <a:pPr>
              <a:spcAft>
                <a:spcPts val="600"/>
              </a:spcAft>
              <a:buClr>
                <a:schemeClr val="accent6">
                  <a:lumMod val="75000"/>
                </a:schemeClr>
              </a:buClr>
            </a:pPr>
            <a:r>
              <a:rPr lang="pt-PT" sz="2400" b="1" dirty="0" smtClean="0">
                <a:solidFill>
                  <a:schemeClr val="accent5">
                    <a:lumMod val="75000"/>
                  </a:schemeClr>
                </a:solidFill>
                <a:latin typeface="Arial" panose="020B0604020202020204" pitchFamily="34" charset="0"/>
                <a:cs typeface="Arial" panose="020B0604020202020204" pitchFamily="34" charset="0"/>
              </a:rPr>
              <a:t>Exemplo do que NÃO FAZER</a:t>
            </a:r>
            <a:endParaRPr lang="pt-PT" sz="2400" b="1" dirty="0">
              <a:solidFill>
                <a:schemeClr val="accent5">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3155125"/>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ângulo arredondado 8"/>
          <p:cNvSpPr/>
          <p:nvPr/>
        </p:nvSpPr>
        <p:spPr>
          <a:xfrm>
            <a:off x="1196095" y="1690576"/>
            <a:ext cx="6552728" cy="666457"/>
          </a:xfrm>
          <a:prstGeom prst="roundRect">
            <a:avLst/>
          </a:prstGeom>
          <a:ln>
            <a:solidFill>
              <a:schemeClr val="bg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pt-PT"/>
          </a:p>
        </p:txBody>
      </p:sp>
      <p:sp>
        <p:nvSpPr>
          <p:cNvPr id="10" name="CaixaDeTexto 9"/>
          <p:cNvSpPr txBox="1"/>
          <p:nvPr/>
        </p:nvSpPr>
        <p:spPr>
          <a:xfrm>
            <a:off x="1331640" y="1822960"/>
            <a:ext cx="6552728" cy="369332"/>
          </a:xfrm>
          <a:prstGeom prst="rect">
            <a:avLst/>
          </a:prstGeom>
          <a:noFill/>
        </p:spPr>
        <p:txBody>
          <a:bodyPr wrap="square" rtlCol="0">
            <a:spAutoFit/>
          </a:bodyPr>
          <a:lstStyle/>
          <a:p>
            <a:r>
              <a:rPr lang="pt-PT" b="1" dirty="0" smtClean="0">
                <a:solidFill>
                  <a:schemeClr val="accent5">
                    <a:lumMod val="75000"/>
                  </a:schemeClr>
                </a:solidFill>
                <a:latin typeface="Arial" panose="020B0604020202020204" pitchFamily="34" charset="0"/>
                <a:cs typeface="Arial" panose="020B0604020202020204" pitchFamily="34" charset="0"/>
              </a:rPr>
              <a:t>Só em casos excecionais e devidamente fundamentados</a:t>
            </a:r>
            <a:endParaRPr lang="pt-PT" b="1" dirty="0">
              <a:solidFill>
                <a:schemeClr val="accent5">
                  <a:lumMod val="75000"/>
                </a:schemeClr>
              </a:solidFill>
              <a:latin typeface="Arial" panose="020B0604020202020204" pitchFamily="34" charset="0"/>
              <a:cs typeface="Arial" panose="020B0604020202020204" pitchFamily="34" charset="0"/>
            </a:endParaRPr>
          </a:p>
        </p:txBody>
      </p:sp>
      <p:sp>
        <p:nvSpPr>
          <p:cNvPr id="11" name="Seta para baixo 10"/>
          <p:cNvSpPr/>
          <p:nvPr/>
        </p:nvSpPr>
        <p:spPr>
          <a:xfrm>
            <a:off x="3896395" y="2289642"/>
            <a:ext cx="1152128" cy="819518"/>
          </a:xfrm>
          <a:prstGeom prst="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pt-PT"/>
          </a:p>
        </p:txBody>
      </p:sp>
      <p:sp>
        <p:nvSpPr>
          <p:cNvPr id="13" name="Rectângulo arredondado 12"/>
          <p:cNvSpPr/>
          <p:nvPr/>
        </p:nvSpPr>
        <p:spPr>
          <a:xfrm>
            <a:off x="255184" y="3721744"/>
            <a:ext cx="8654903" cy="1952460"/>
          </a:xfrm>
          <a:prstGeom prst="roundRect">
            <a:avLst>
              <a:gd name="adj" fmla="val 12997"/>
            </a:avLst>
          </a:prstGeom>
          <a:ln>
            <a:solidFill>
              <a:schemeClr val="accent5"/>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pt-PT"/>
          </a:p>
        </p:txBody>
      </p:sp>
      <p:sp>
        <p:nvSpPr>
          <p:cNvPr id="14" name="CaixaDeTexto 13"/>
          <p:cNvSpPr txBox="1"/>
          <p:nvPr/>
        </p:nvSpPr>
        <p:spPr>
          <a:xfrm>
            <a:off x="403028" y="3909790"/>
            <a:ext cx="8134915" cy="1631216"/>
          </a:xfrm>
          <a:prstGeom prst="rect">
            <a:avLst/>
          </a:prstGeom>
          <a:noFill/>
        </p:spPr>
        <p:txBody>
          <a:bodyPr wrap="square" rtlCol="0">
            <a:spAutoFit/>
          </a:bodyPr>
          <a:lstStyle/>
          <a:p>
            <a:pPr marL="285750" indent="-285750">
              <a:spcAft>
                <a:spcPts val="600"/>
              </a:spcAft>
              <a:buFont typeface="Wingdings" panose="05000000000000000000" pitchFamily="2" charset="2"/>
              <a:buChar char="ü"/>
            </a:pPr>
            <a:r>
              <a:rPr lang="pt-PT" dirty="0" smtClean="0">
                <a:latin typeface="Arial" panose="020B0604020202020204" pitchFamily="34" charset="0"/>
                <a:cs typeface="Arial" panose="020B0604020202020204" pitchFamily="34" charset="0"/>
              </a:rPr>
              <a:t>Fundamentação pelo Órgão com Competência na matéria;</a:t>
            </a:r>
          </a:p>
          <a:p>
            <a:pPr marL="285750" indent="-285750">
              <a:spcAft>
                <a:spcPts val="600"/>
              </a:spcAft>
              <a:buFont typeface="Wingdings" panose="05000000000000000000" pitchFamily="2" charset="2"/>
              <a:buChar char="ü"/>
            </a:pPr>
            <a:r>
              <a:rPr lang="pt-PT" dirty="0" smtClean="0">
                <a:latin typeface="Arial" panose="020B0604020202020204" pitchFamily="34" charset="0"/>
                <a:cs typeface="Arial" panose="020B0604020202020204" pitchFamily="34" charset="0"/>
              </a:rPr>
              <a:t>Fundamentar a complexidade da Obra, </a:t>
            </a:r>
            <a:r>
              <a:rPr lang="pt-PT" dirty="0">
                <a:latin typeface="Arial" panose="020B0604020202020204" pitchFamily="34" charset="0"/>
                <a:cs typeface="Arial" panose="020B0604020202020204" pitchFamily="34" charset="0"/>
              </a:rPr>
              <a:t>i</a:t>
            </a:r>
            <a:r>
              <a:rPr lang="pt-PT" dirty="0" smtClean="0">
                <a:latin typeface="Arial" panose="020B0604020202020204" pitchFamily="34" charset="0"/>
                <a:cs typeface="Arial" panose="020B0604020202020204" pitchFamily="34" charset="0"/>
              </a:rPr>
              <a:t>nvocando as especificidades em concreto dessa Obra, identificando e especificando as caraterísticas dessa obra que são consideradas complexas;</a:t>
            </a:r>
          </a:p>
          <a:p>
            <a:pPr marL="285750" indent="-285750">
              <a:spcAft>
                <a:spcPts val="600"/>
              </a:spcAft>
              <a:buFont typeface="Wingdings" panose="05000000000000000000" pitchFamily="2" charset="2"/>
              <a:buChar char="ü"/>
            </a:pPr>
            <a:r>
              <a:rPr lang="pt-PT" dirty="0" smtClean="0">
                <a:latin typeface="Arial" panose="020B0604020202020204" pitchFamily="34" charset="0"/>
                <a:cs typeface="Arial" panose="020B0604020202020204" pitchFamily="34" charset="0"/>
              </a:rPr>
              <a:t>Identificar  as obrigações de resultado a que o adjudicatário se obriga. </a:t>
            </a:r>
          </a:p>
        </p:txBody>
      </p:sp>
      <p:sp>
        <p:nvSpPr>
          <p:cNvPr id="3" name="Retângulo 2"/>
          <p:cNvSpPr/>
          <p:nvPr/>
        </p:nvSpPr>
        <p:spPr>
          <a:xfrm>
            <a:off x="-215473" y="3114589"/>
            <a:ext cx="8049255" cy="461665"/>
          </a:xfrm>
          <a:prstGeom prst="rect">
            <a:avLst/>
          </a:prstGeom>
        </p:spPr>
        <p:txBody>
          <a:bodyPr wrap="none">
            <a:spAutoFit/>
          </a:bodyPr>
          <a:lstStyle/>
          <a:p>
            <a:r>
              <a:rPr lang="pt-PT" sz="2400" b="1" spc="200" dirty="0" smtClean="0">
                <a:solidFill>
                  <a:schemeClr val="accent6">
                    <a:lumMod val="75000"/>
                  </a:schemeClr>
                </a:solidFill>
                <a:latin typeface="Arial" panose="020B0604020202020204" pitchFamily="34" charset="0"/>
                <a:cs typeface="Arial" panose="020B0604020202020204" pitchFamily="34" charset="0"/>
              </a:rPr>
              <a:t>	</a:t>
            </a:r>
            <a:r>
              <a:rPr lang="pt-PT" sz="1400" b="1" spc="200" dirty="0" smtClean="0">
                <a:solidFill>
                  <a:schemeClr val="accent6">
                    <a:lumMod val="75000"/>
                  </a:schemeClr>
                </a:solidFill>
                <a:latin typeface="Arial" panose="020B0604020202020204" pitchFamily="34" charset="0"/>
                <a:cs typeface="Arial" panose="020B0604020202020204" pitchFamily="34" charset="0"/>
              </a:rPr>
              <a:t>AQUANDO DA ABERTURA DO PROCEDIMENTO É OBRIGATÓRIO:</a:t>
            </a:r>
            <a:endParaRPr lang="pt-PT" sz="1400" spc="200" dirty="0">
              <a:solidFill>
                <a:schemeClr val="accent6">
                  <a:lumMod val="75000"/>
                </a:schemeClr>
              </a:solidFill>
              <a:latin typeface="Arial" panose="020B0604020202020204" pitchFamily="34" charset="0"/>
              <a:cs typeface="Arial" panose="020B0604020202020204" pitchFamily="34" charset="0"/>
            </a:endParaRPr>
          </a:p>
        </p:txBody>
      </p:sp>
      <p:sp>
        <p:nvSpPr>
          <p:cNvPr id="12" name="Rectângulo 16"/>
          <p:cNvSpPr/>
          <p:nvPr/>
        </p:nvSpPr>
        <p:spPr>
          <a:xfrm>
            <a:off x="340490" y="108655"/>
            <a:ext cx="8803510" cy="400110"/>
          </a:xfrm>
          <a:prstGeom prst="rect">
            <a:avLst/>
          </a:prstGeom>
        </p:spPr>
        <p:txBody>
          <a:bodyPr wrap="square">
            <a:spAutoFit/>
          </a:bodyPr>
          <a:lstStyle/>
          <a:p>
            <a:pPr>
              <a:spcAft>
                <a:spcPts val="600"/>
              </a:spcAft>
              <a:buClr>
                <a:schemeClr val="accent6">
                  <a:lumMod val="75000"/>
                </a:schemeClr>
              </a:buClr>
            </a:pPr>
            <a:r>
              <a:rPr lang="pt-PT" sz="2000" cap="small" spc="130" dirty="0">
                <a:solidFill>
                  <a:schemeClr val="bg1">
                    <a:lumMod val="75000"/>
                  </a:schemeClr>
                </a:solidFill>
                <a:latin typeface="Arial" panose="020B0604020202020204" pitchFamily="34" charset="0"/>
                <a:cs typeface="Arial" panose="020B0604020202020204" pitchFamily="34" charset="0"/>
              </a:rPr>
              <a:t>1</a:t>
            </a:r>
            <a:r>
              <a:rPr lang="pt-PT" sz="2000" cap="small" spc="130" dirty="0" smtClean="0">
                <a:solidFill>
                  <a:schemeClr val="bg1">
                    <a:lumMod val="75000"/>
                  </a:schemeClr>
                </a:solidFill>
                <a:latin typeface="Arial" panose="020B0604020202020204" pitchFamily="34" charset="0"/>
                <a:cs typeface="Arial" panose="020B0604020202020204" pitchFamily="34" charset="0"/>
              </a:rPr>
              <a:t> /// Contratação Pública</a:t>
            </a:r>
            <a:endParaRPr lang="pt-PT" sz="2000" cap="small" spc="130" dirty="0">
              <a:solidFill>
                <a:schemeClr val="bg1">
                  <a:lumMod val="75000"/>
                </a:schemeClr>
              </a:solidFill>
              <a:latin typeface="Arial" panose="020B0604020202020204" pitchFamily="34" charset="0"/>
              <a:cs typeface="Arial" panose="020B0604020202020204" pitchFamily="34" charset="0"/>
            </a:endParaRPr>
          </a:p>
        </p:txBody>
      </p:sp>
      <p:grpSp>
        <p:nvGrpSpPr>
          <p:cNvPr id="15" name="Grupo 14"/>
          <p:cNvGrpSpPr/>
          <p:nvPr/>
        </p:nvGrpSpPr>
        <p:grpSpPr>
          <a:xfrm>
            <a:off x="4924735" y="6381501"/>
            <a:ext cx="4087442" cy="423335"/>
            <a:chOff x="4745272" y="6379632"/>
            <a:chExt cx="4087442" cy="423335"/>
          </a:xfrm>
        </p:grpSpPr>
        <p:pic>
          <p:nvPicPr>
            <p:cNvPr id="1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r="20884" b="-13843"/>
            <a:stretch/>
          </p:blipFill>
          <p:spPr>
            <a:xfrm>
              <a:off x="4745272" y="6384424"/>
              <a:ext cx="2176523" cy="367250"/>
            </a:xfrm>
            <a:prstGeom prst="rect">
              <a:avLst/>
            </a:prstGeom>
          </p:spPr>
        </p:pic>
        <p:pic>
          <p:nvPicPr>
            <p:cNvPr id="17" name="Picture 18"/>
            <p:cNvPicPr>
              <a:picLocks noChangeAspect="1"/>
            </p:cNvPicPr>
            <p:nvPr/>
          </p:nvPicPr>
          <p:blipFill rotWithShape="1">
            <a:blip r:embed="rId4">
              <a:extLst>
                <a:ext uri="{28A0092B-C50C-407E-A947-70E740481C1C}">
                  <a14:useLocalDpi xmlns:a14="http://schemas.microsoft.com/office/drawing/2010/main" val="0"/>
                </a:ext>
              </a:extLst>
            </a:blip>
            <a:srcRect l="25787" t="12679" r="54353" b="11707"/>
            <a:stretch/>
          </p:blipFill>
          <p:spPr>
            <a:xfrm>
              <a:off x="7014545" y="6379632"/>
              <a:ext cx="1818169" cy="423335"/>
            </a:xfrm>
            <a:prstGeom prst="rect">
              <a:avLst/>
            </a:prstGeom>
          </p:spPr>
        </p:pic>
      </p:grpSp>
      <p:sp>
        <p:nvSpPr>
          <p:cNvPr id="18" name="Rectângulo 16"/>
          <p:cNvSpPr/>
          <p:nvPr/>
        </p:nvSpPr>
        <p:spPr>
          <a:xfrm>
            <a:off x="-33337" y="6589675"/>
            <a:ext cx="7076297" cy="246221"/>
          </a:xfrm>
          <a:prstGeom prst="rect">
            <a:avLst/>
          </a:prstGeom>
        </p:spPr>
        <p:txBody>
          <a:bodyPr wrap="square">
            <a:spAutoFit/>
          </a:bodyPr>
          <a:lstStyle/>
          <a:p>
            <a:r>
              <a:rPr lang="pt-PT" sz="1000" cap="small" spc="130" dirty="0" smtClean="0">
                <a:solidFill>
                  <a:schemeClr val="bg1">
                    <a:lumMod val="75000"/>
                  </a:schemeClr>
                </a:solidFill>
                <a:latin typeface="Arial" panose="020B0604020202020204" pitchFamily="34" charset="0"/>
                <a:cs typeface="Arial" panose="020B0604020202020204" pitchFamily="34" charset="0"/>
              </a:rPr>
              <a:t>//////// 12.julho.2016 /// Lisboa</a:t>
            </a:r>
            <a:endParaRPr lang="pt-PT" sz="1000" cap="small" spc="130" dirty="0">
              <a:solidFill>
                <a:schemeClr val="bg1">
                  <a:lumMod val="75000"/>
                </a:schemeClr>
              </a:solidFill>
              <a:latin typeface="Arial" panose="020B0604020202020204" pitchFamily="34" charset="0"/>
              <a:cs typeface="Arial" panose="020B0604020202020204" pitchFamily="34" charset="0"/>
            </a:endParaRPr>
          </a:p>
        </p:txBody>
      </p:sp>
      <p:sp>
        <p:nvSpPr>
          <p:cNvPr id="19" name="Rectângulo 16"/>
          <p:cNvSpPr/>
          <p:nvPr/>
        </p:nvSpPr>
        <p:spPr>
          <a:xfrm>
            <a:off x="-33336" y="6434666"/>
            <a:ext cx="7076297" cy="246221"/>
          </a:xfrm>
          <a:prstGeom prst="rect">
            <a:avLst/>
          </a:prstGeom>
        </p:spPr>
        <p:txBody>
          <a:bodyPr wrap="square">
            <a:spAutoFit/>
          </a:bodyPr>
          <a:lstStyle/>
          <a:p>
            <a:r>
              <a:rPr lang="pt-PT" sz="1000" b="1" cap="small" spc="110" dirty="0" smtClean="0">
                <a:solidFill>
                  <a:schemeClr val="bg1">
                    <a:lumMod val="65000"/>
                  </a:schemeClr>
                </a:solidFill>
                <a:latin typeface="Arial" panose="020B0604020202020204" pitchFamily="34" charset="0"/>
                <a:cs typeface="Arial" panose="020B0604020202020204" pitchFamily="34" charset="0"/>
              </a:rPr>
              <a:t>////////</a:t>
            </a:r>
            <a:r>
              <a:rPr lang="pt-PT" sz="1000" cap="small" spc="110" dirty="0" smtClean="0">
                <a:solidFill>
                  <a:schemeClr val="bg1">
                    <a:lumMod val="65000"/>
                  </a:schemeClr>
                </a:solidFill>
                <a:latin typeface="Arial" panose="020B0604020202020204" pitchFamily="34" charset="0"/>
                <a:cs typeface="Arial" panose="020B0604020202020204" pitchFamily="34" charset="0"/>
              </a:rPr>
              <a:t> </a:t>
            </a:r>
            <a:r>
              <a:rPr lang="pt-PT" sz="1000" b="1" cap="small" spc="110" dirty="0" smtClean="0">
                <a:solidFill>
                  <a:schemeClr val="bg1">
                    <a:lumMod val="65000"/>
                  </a:schemeClr>
                </a:solidFill>
                <a:latin typeface="Arial" panose="020B0604020202020204" pitchFamily="34" charset="0"/>
                <a:cs typeface="Arial" panose="020B0604020202020204" pitchFamily="34" charset="0"/>
              </a:rPr>
              <a:t>Sessão de Esclarecimentos sobre o Ciclo Urbano da Água</a:t>
            </a:r>
            <a:endParaRPr lang="pt-PT" sz="1000" cap="small" spc="110" dirty="0">
              <a:solidFill>
                <a:schemeClr val="bg1">
                  <a:lumMod val="65000"/>
                </a:schemeClr>
              </a:solidFill>
              <a:latin typeface="Arial" panose="020B0604020202020204" pitchFamily="34" charset="0"/>
              <a:cs typeface="Arial" panose="020B0604020202020204" pitchFamily="34" charset="0"/>
            </a:endParaRPr>
          </a:p>
        </p:txBody>
      </p:sp>
      <p:sp>
        <p:nvSpPr>
          <p:cNvPr id="20" name="Rectângulo 16"/>
          <p:cNvSpPr/>
          <p:nvPr/>
        </p:nvSpPr>
        <p:spPr>
          <a:xfrm>
            <a:off x="340490" y="488352"/>
            <a:ext cx="7895852" cy="369332"/>
          </a:xfrm>
          <a:prstGeom prst="rect">
            <a:avLst/>
          </a:prstGeom>
        </p:spPr>
        <p:txBody>
          <a:bodyPr wrap="square">
            <a:spAutoFit/>
          </a:bodyPr>
          <a:lstStyle/>
          <a:p>
            <a:pPr>
              <a:spcAft>
                <a:spcPts val="600"/>
              </a:spcAft>
              <a:buClr>
                <a:schemeClr val="accent6">
                  <a:lumMod val="75000"/>
                </a:schemeClr>
              </a:buClr>
            </a:pPr>
            <a:r>
              <a:rPr lang="pt-PT" b="1" cap="small" spc="130" dirty="0" smtClean="0">
                <a:solidFill>
                  <a:schemeClr val="accent6">
                    <a:lumMod val="75000"/>
                  </a:schemeClr>
                </a:solidFill>
                <a:latin typeface="Arial" panose="020B0604020202020204" pitchFamily="34" charset="0"/>
                <a:cs typeface="Arial" panose="020B0604020202020204" pitchFamily="34" charset="0"/>
              </a:rPr>
              <a:t>Modalidade de Empreitada de Conceção/Construção</a:t>
            </a:r>
            <a:endParaRPr lang="pt-PT" b="1" cap="small" spc="130" dirty="0">
              <a:solidFill>
                <a:schemeClr val="accent6">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9283149"/>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ixaDeTexto 9"/>
          <p:cNvSpPr txBox="1"/>
          <p:nvPr/>
        </p:nvSpPr>
        <p:spPr>
          <a:xfrm>
            <a:off x="383230" y="1281184"/>
            <a:ext cx="8197243" cy="1200329"/>
          </a:xfrm>
          <a:prstGeom prst="rect">
            <a:avLst/>
          </a:prstGeom>
          <a:noFill/>
        </p:spPr>
        <p:txBody>
          <a:bodyPr wrap="square" rtlCol="0">
            <a:spAutoFit/>
          </a:bodyPr>
          <a:lstStyle/>
          <a:p>
            <a:r>
              <a:rPr lang="pt-PT" dirty="0" smtClean="0">
                <a:latin typeface="Arial" panose="020B0604020202020204" pitchFamily="34" charset="0"/>
                <a:cs typeface="Arial" panose="020B0604020202020204" pitchFamily="34" charset="0"/>
              </a:rPr>
              <a:t>No ajuste direto adotado </a:t>
            </a:r>
            <a:r>
              <a:rPr lang="pt-PT" b="1" dirty="0" smtClean="0">
                <a:latin typeface="Arial" panose="020B0604020202020204" pitchFamily="34" charset="0"/>
                <a:cs typeface="Arial" panose="020B0604020202020204" pitchFamily="34" charset="0"/>
              </a:rPr>
              <a:t>por motivos técnicos</a:t>
            </a:r>
            <a:r>
              <a:rPr lang="pt-PT" dirty="0" smtClean="0">
                <a:latin typeface="Arial" panose="020B0604020202020204" pitchFamily="34" charset="0"/>
                <a:cs typeface="Arial" panose="020B0604020202020204" pitchFamily="34" charset="0"/>
              </a:rPr>
              <a:t>, tem de ser entregue uma </a:t>
            </a:r>
            <a:r>
              <a:rPr lang="pt-PT" b="1" dirty="0" smtClean="0">
                <a:latin typeface="Arial" panose="020B0604020202020204" pitchFamily="34" charset="0"/>
                <a:cs typeface="Arial" panose="020B0604020202020204" pitchFamily="34" charset="0"/>
              </a:rPr>
              <a:t>declaração</a:t>
            </a:r>
            <a:r>
              <a:rPr lang="pt-PT" dirty="0" smtClean="0">
                <a:latin typeface="Arial" panose="020B0604020202020204" pitchFamily="34" charset="0"/>
                <a:cs typeface="Arial" panose="020B0604020202020204" pitchFamily="34" charset="0"/>
              </a:rPr>
              <a:t> do adjudicatário onde o mesmo comprove ser o distribuidor exclusivo do equipamento em causa e que não existem outros fornecimentos compatíveis com tal equipamento (dependendo do caso concreto)</a:t>
            </a:r>
            <a:endParaRPr lang="pt-PT" dirty="0">
              <a:latin typeface="Arial" panose="020B0604020202020204" pitchFamily="34" charset="0"/>
              <a:cs typeface="Arial" panose="020B0604020202020204" pitchFamily="34" charset="0"/>
            </a:endParaRPr>
          </a:p>
        </p:txBody>
      </p:sp>
      <p:sp>
        <p:nvSpPr>
          <p:cNvPr id="14" name="CaixaDeTexto 13"/>
          <p:cNvSpPr txBox="1"/>
          <p:nvPr/>
        </p:nvSpPr>
        <p:spPr>
          <a:xfrm>
            <a:off x="383229" y="2686593"/>
            <a:ext cx="8090919" cy="1477328"/>
          </a:xfrm>
          <a:prstGeom prst="rect">
            <a:avLst/>
          </a:prstGeom>
          <a:noFill/>
        </p:spPr>
        <p:txBody>
          <a:bodyPr wrap="square" rtlCol="0">
            <a:spAutoFit/>
          </a:bodyPr>
          <a:lstStyle/>
          <a:p>
            <a:r>
              <a:rPr lang="pt-PT" dirty="0" smtClean="0">
                <a:latin typeface="Arial" panose="020B0604020202020204" pitchFamily="34" charset="0"/>
                <a:cs typeface="Arial" panose="020B0604020202020204" pitchFamily="34" charset="0"/>
              </a:rPr>
              <a:t>No ajuste direto lançado </a:t>
            </a:r>
            <a:r>
              <a:rPr lang="pt-PT" b="1" dirty="0" smtClean="0">
                <a:latin typeface="Arial" panose="020B0604020202020204" pitchFamily="34" charset="0"/>
                <a:cs typeface="Arial" panose="020B0604020202020204" pitchFamily="34" charset="0"/>
              </a:rPr>
              <a:t>por motivos de urgência imperiosa</a:t>
            </a:r>
            <a:r>
              <a:rPr lang="pt-PT" dirty="0" smtClean="0">
                <a:latin typeface="Arial" panose="020B0604020202020204" pitchFamily="34" charset="0"/>
                <a:cs typeface="Arial" panose="020B0604020202020204" pitchFamily="34" charset="0"/>
              </a:rPr>
              <a:t> resultante de acontecimentos imprevisíveis tem de demonstrar e fundamentar que a prestação não pode ser “adiada”, sob pena de já não ser possível realizá-la, ou que a sua não realização imediata pode causar prejuízos irreparáveis ou de difícil reparação. </a:t>
            </a:r>
          </a:p>
        </p:txBody>
      </p:sp>
      <p:sp>
        <p:nvSpPr>
          <p:cNvPr id="8" name="Rectângulo arredondado 7"/>
          <p:cNvSpPr/>
          <p:nvPr/>
        </p:nvSpPr>
        <p:spPr>
          <a:xfrm>
            <a:off x="383231" y="4920616"/>
            <a:ext cx="8271671" cy="1509265"/>
          </a:xfrm>
          <a:prstGeom prst="round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marL="285750" indent="-285750">
              <a:buFont typeface="Wingdings" panose="05000000000000000000" pitchFamily="2" charset="2"/>
              <a:buChar char="§"/>
            </a:pPr>
            <a:r>
              <a:rPr lang="pt-PT" dirty="0">
                <a:solidFill>
                  <a:schemeClr val="accent5">
                    <a:lumMod val="50000"/>
                  </a:schemeClr>
                </a:solidFill>
                <a:latin typeface="Arial" panose="020B0604020202020204" pitchFamily="34" charset="0"/>
                <a:cs typeface="Arial" panose="020B0604020202020204" pitchFamily="34" charset="0"/>
              </a:rPr>
              <a:t>o</a:t>
            </a:r>
            <a:r>
              <a:rPr lang="pt-PT" dirty="0" smtClean="0">
                <a:solidFill>
                  <a:schemeClr val="accent5">
                    <a:lumMod val="50000"/>
                  </a:schemeClr>
                </a:solidFill>
                <a:latin typeface="Arial" panose="020B0604020202020204" pitchFamily="34" charset="0"/>
                <a:cs typeface="Arial" panose="020B0604020202020204" pitchFamily="34" charset="0"/>
              </a:rPr>
              <a:t> cumprimento de prazos;</a:t>
            </a:r>
          </a:p>
          <a:p>
            <a:pPr marL="285750" indent="-285750">
              <a:buFont typeface="Wingdings" panose="05000000000000000000" pitchFamily="2" charset="2"/>
              <a:buChar char="§"/>
            </a:pPr>
            <a:r>
              <a:rPr lang="pt-PT" dirty="0" smtClean="0">
                <a:solidFill>
                  <a:schemeClr val="accent5">
                    <a:lumMod val="50000"/>
                  </a:schemeClr>
                </a:solidFill>
                <a:latin typeface="Arial" panose="020B0604020202020204" pitchFamily="34" charset="0"/>
                <a:cs typeface="Arial" panose="020B0604020202020204" pitchFamily="34" charset="0"/>
              </a:rPr>
              <a:t>intempéries;</a:t>
            </a:r>
          </a:p>
          <a:p>
            <a:pPr marL="285750" indent="-285750">
              <a:buFont typeface="Wingdings" panose="05000000000000000000" pitchFamily="2" charset="2"/>
              <a:buChar char="§"/>
            </a:pPr>
            <a:r>
              <a:rPr lang="pt-PT" dirty="0">
                <a:solidFill>
                  <a:schemeClr val="accent5">
                    <a:lumMod val="50000"/>
                  </a:schemeClr>
                </a:solidFill>
                <a:latin typeface="Arial" panose="020B0604020202020204" pitchFamily="34" charset="0"/>
                <a:cs typeface="Arial" panose="020B0604020202020204" pitchFamily="34" charset="0"/>
              </a:rPr>
              <a:t>a</a:t>
            </a:r>
            <a:r>
              <a:rPr lang="pt-PT" dirty="0" smtClean="0">
                <a:solidFill>
                  <a:schemeClr val="accent5">
                    <a:lumMod val="50000"/>
                  </a:schemeClr>
                </a:solidFill>
                <a:latin typeface="Arial" panose="020B0604020202020204" pitchFamily="34" charset="0"/>
                <a:cs typeface="Arial" panose="020B0604020202020204" pitchFamily="34" charset="0"/>
              </a:rPr>
              <a:t>lterações aos Projetos de Execução/Empreitadas por causas imputáveis à Entidade Adjudicante.</a:t>
            </a:r>
          </a:p>
          <a:p>
            <a:endParaRPr lang="pt-PT" dirty="0">
              <a:solidFill>
                <a:schemeClr val="accent5">
                  <a:lumMod val="50000"/>
                </a:schemeClr>
              </a:solidFill>
              <a:latin typeface="Arial" panose="020B0604020202020204" pitchFamily="34" charset="0"/>
              <a:cs typeface="Arial" panose="020B0604020202020204" pitchFamily="34" charset="0"/>
            </a:endParaRPr>
          </a:p>
        </p:txBody>
      </p:sp>
      <p:sp>
        <p:nvSpPr>
          <p:cNvPr id="9" name="Rectângulo 16"/>
          <p:cNvSpPr/>
          <p:nvPr/>
        </p:nvSpPr>
        <p:spPr>
          <a:xfrm>
            <a:off x="340490" y="108655"/>
            <a:ext cx="8803510" cy="400110"/>
          </a:xfrm>
          <a:prstGeom prst="rect">
            <a:avLst/>
          </a:prstGeom>
        </p:spPr>
        <p:txBody>
          <a:bodyPr wrap="square">
            <a:spAutoFit/>
          </a:bodyPr>
          <a:lstStyle/>
          <a:p>
            <a:pPr>
              <a:spcAft>
                <a:spcPts val="600"/>
              </a:spcAft>
              <a:buClr>
                <a:schemeClr val="accent6">
                  <a:lumMod val="75000"/>
                </a:schemeClr>
              </a:buClr>
            </a:pPr>
            <a:r>
              <a:rPr lang="pt-PT" sz="2000" cap="small" spc="130" dirty="0">
                <a:solidFill>
                  <a:schemeClr val="bg1">
                    <a:lumMod val="75000"/>
                  </a:schemeClr>
                </a:solidFill>
                <a:latin typeface="Arial" panose="020B0604020202020204" pitchFamily="34" charset="0"/>
                <a:cs typeface="Arial" panose="020B0604020202020204" pitchFamily="34" charset="0"/>
              </a:rPr>
              <a:t>1</a:t>
            </a:r>
            <a:r>
              <a:rPr lang="pt-PT" sz="2000" cap="small" spc="130" dirty="0" smtClean="0">
                <a:solidFill>
                  <a:schemeClr val="bg1">
                    <a:lumMod val="75000"/>
                  </a:schemeClr>
                </a:solidFill>
                <a:latin typeface="Arial" panose="020B0604020202020204" pitchFamily="34" charset="0"/>
                <a:cs typeface="Arial" panose="020B0604020202020204" pitchFamily="34" charset="0"/>
              </a:rPr>
              <a:t> /// Contratação Pública</a:t>
            </a:r>
            <a:endParaRPr lang="pt-PT" sz="2000" cap="small" spc="130" dirty="0">
              <a:solidFill>
                <a:schemeClr val="bg1">
                  <a:lumMod val="75000"/>
                </a:schemeClr>
              </a:solidFill>
              <a:latin typeface="Arial" panose="020B0604020202020204" pitchFamily="34" charset="0"/>
              <a:cs typeface="Arial" panose="020B0604020202020204" pitchFamily="34" charset="0"/>
            </a:endParaRPr>
          </a:p>
        </p:txBody>
      </p:sp>
      <p:grpSp>
        <p:nvGrpSpPr>
          <p:cNvPr id="12" name="Grupo 11"/>
          <p:cNvGrpSpPr/>
          <p:nvPr/>
        </p:nvGrpSpPr>
        <p:grpSpPr>
          <a:xfrm>
            <a:off x="4924735" y="6381501"/>
            <a:ext cx="4087442" cy="423335"/>
            <a:chOff x="4745272" y="6379632"/>
            <a:chExt cx="4087442" cy="423335"/>
          </a:xfrm>
        </p:grpSpPr>
        <p:pic>
          <p:nvPicPr>
            <p:cNvPr id="13" name="Picture 5"/>
            <p:cNvPicPr>
              <a:picLocks noChangeAspect="1"/>
            </p:cNvPicPr>
            <p:nvPr/>
          </p:nvPicPr>
          <p:blipFill rotWithShape="1">
            <a:blip r:embed="rId3" cstate="print">
              <a:extLst>
                <a:ext uri="{28A0092B-C50C-407E-A947-70E740481C1C}">
                  <a14:useLocalDpi xmlns:a14="http://schemas.microsoft.com/office/drawing/2010/main" val="0"/>
                </a:ext>
              </a:extLst>
            </a:blip>
            <a:srcRect r="20884" b="-13843"/>
            <a:stretch/>
          </p:blipFill>
          <p:spPr>
            <a:xfrm>
              <a:off x="4745272" y="6384424"/>
              <a:ext cx="2176523" cy="367250"/>
            </a:xfrm>
            <a:prstGeom prst="rect">
              <a:avLst/>
            </a:prstGeom>
          </p:spPr>
        </p:pic>
        <p:pic>
          <p:nvPicPr>
            <p:cNvPr id="15" name="Picture 18"/>
            <p:cNvPicPr>
              <a:picLocks noChangeAspect="1"/>
            </p:cNvPicPr>
            <p:nvPr/>
          </p:nvPicPr>
          <p:blipFill rotWithShape="1">
            <a:blip r:embed="rId4">
              <a:extLst>
                <a:ext uri="{28A0092B-C50C-407E-A947-70E740481C1C}">
                  <a14:useLocalDpi xmlns:a14="http://schemas.microsoft.com/office/drawing/2010/main" val="0"/>
                </a:ext>
              </a:extLst>
            </a:blip>
            <a:srcRect l="25787" t="12679" r="54353" b="11707"/>
            <a:stretch/>
          </p:blipFill>
          <p:spPr>
            <a:xfrm>
              <a:off x="7014545" y="6379632"/>
              <a:ext cx="1818169" cy="423335"/>
            </a:xfrm>
            <a:prstGeom prst="rect">
              <a:avLst/>
            </a:prstGeom>
          </p:spPr>
        </p:pic>
      </p:grpSp>
      <p:sp>
        <p:nvSpPr>
          <p:cNvPr id="16" name="Rectângulo 16"/>
          <p:cNvSpPr/>
          <p:nvPr/>
        </p:nvSpPr>
        <p:spPr>
          <a:xfrm>
            <a:off x="-33337" y="6589675"/>
            <a:ext cx="7076297" cy="246221"/>
          </a:xfrm>
          <a:prstGeom prst="rect">
            <a:avLst/>
          </a:prstGeom>
        </p:spPr>
        <p:txBody>
          <a:bodyPr wrap="square">
            <a:spAutoFit/>
          </a:bodyPr>
          <a:lstStyle/>
          <a:p>
            <a:r>
              <a:rPr lang="pt-PT" sz="1000" cap="small" spc="130" dirty="0" smtClean="0">
                <a:solidFill>
                  <a:schemeClr val="bg1">
                    <a:lumMod val="75000"/>
                  </a:schemeClr>
                </a:solidFill>
                <a:latin typeface="Arial" panose="020B0604020202020204" pitchFamily="34" charset="0"/>
                <a:cs typeface="Arial" panose="020B0604020202020204" pitchFamily="34" charset="0"/>
              </a:rPr>
              <a:t>//////// 12.julho.2016 /// Lisboa</a:t>
            </a:r>
            <a:endParaRPr lang="pt-PT" sz="1000" cap="small" spc="130" dirty="0">
              <a:solidFill>
                <a:schemeClr val="bg1">
                  <a:lumMod val="75000"/>
                </a:schemeClr>
              </a:solidFill>
              <a:latin typeface="Arial" panose="020B0604020202020204" pitchFamily="34" charset="0"/>
              <a:cs typeface="Arial" panose="020B0604020202020204" pitchFamily="34" charset="0"/>
            </a:endParaRPr>
          </a:p>
        </p:txBody>
      </p:sp>
      <p:sp>
        <p:nvSpPr>
          <p:cNvPr id="17" name="Rectângulo 16"/>
          <p:cNvSpPr/>
          <p:nvPr/>
        </p:nvSpPr>
        <p:spPr>
          <a:xfrm>
            <a:off x="-33336" y="6434666"/>
            <a:ext cx="7076297" cy="246221"/>
          </a:xfrm>
          <a:prstGeom prst="rect">
            <a:avLst/>
          </a:prstGeom>
        </p:spPr>
        <p:txBody>
          <a:bodyPr wrap="square">
            <a:spAutoFit/>
          </a:bodyPr>
          <a:lstStyle/>
          <a:p>
            <a:r>
              <a:rPr lang="pt-PT" sz="1000" b="1" cap="small" spc="110" dirty="0" smtClean="0">
                <a:solidFill>
                  <a:schemeClr val="bg1">
                    <a:lumMod val="65000"/>
                  </a:schemeClr>
                </a:solidFill>
                <a:latin typeface="Arial" panose="020B0604020202020204" pitchFamily="34" charset="0"/>
                <a:cs typeface="Arial" panose="020B0604020202020204" pitchFamily="34" charset="0"/>
              </a:rPr>
              <a:t>////////</a:t>
            </a:r>
            <a:r>
              <a:rPr lang="pt-PT" sz="1000" cap="small" spc="110" dirty="0" smtClean="0">
                <a:solidFill>
                  <a:schemeClr val="bg1">
                    <a:lumMod val="65000"/>
                  </a:schemeClr>
                </a:solidFill>
                <a:latin typeface="Arial" panose="020B0604020202020204" pitchFamily="34" charset="0"/>
                <a:cs typeface="Arial" panose="020B0604020202020204" pitchFamily="34" charset="0"/>
              </a:rPr>
              <a:t> </a:t>
            </a:r>
            <a:r>
              <a:rPr lang="pt-PT" sz="1000" b="1" cap="small" spc="110" dirty="0" smtClean="0">
                <a:solidFill>
                  <a:schemeClr val="bg1">
                    <a:lumMod val="65000"/>
                  </a:schemeClr>
                </a:solidFill>
                <a:latin typeface="Arial" panose="020B0604020202020204" pitchFamily="34" charset="0"/>
                <a:cs typeface="Arial" panose="020B0604020202020204" pitchFamily="34" charset="0"/>
              </a:rPr>
              <a:t>Sessão de Esclarecimentos sobre o Ciclo Urbano da Água</a:t>
            </a:r>
            <a:endParaRPr lang="pt-PT" sz="1000" cap="small" spc="110" dirty="0">
              <a:solidFill>
                <a:schemeClr val="bg1">
                  <a:lumMod val="65000"/>
                </a:schemeClr>
              </a:solidFill>
              <a:latin typeface="Arial" panose="020B0604020202020204" pitchFamily="34" charset="0"/>
              <a:cs typeface="Arial" panose="020B0604020202020204" pitchFamily="34" charset="0"/>
            </a:endParaRPr>
          </a:p>
        </p:txBody>
      </p:sp>
      <p:sp>
        <p:nvSpPr>
          <p:cNvPr id="18" name="Rectângulo 16"/>
          <p:cNvSpPr/>
          <p:nvPr/>
        </p:nvSpPr>
        <p:spPr>
          <a:xfrm>
            <a:off x="340490" y="488352"/>
            <a:ext cx="7895852" cy="369332"/>
          </a:xfrm>
          <a:prstGeom prst="rect">
            <a:avLst/>
          </a:prstGeom>
        </p:spPr>
        <p:txBody>
          <a:bodyPr wrap="square">
            <a:spAutoFit/>
          </a:bodyPr>
          <a:lstStyle/>
          <a:p>
            <a:pPr>
              <a:spcAft>
                <a:spcPts val="600"/>
              </a:spcAft>
              <a:buClr>
                <a:schemeClr val="accent6">
                  <a:lumMod val="75000"/>
                </a:schemeClr>
              </a:buClr>
            </a:pPr>
            <a:r>
              <a:rPr lang="pt-PT" b="1" cap="small" spc="130" dirty="0" smtClean="0">
                <a:solidFill>
                  <a:schemeClr val="accent6">
                    <a:lumMod val="75000"/>
                  </a:schemeClr>
                </a:solidFill>
                <a:latin typeface="Arial" panose="020B0604020202020204" pitchFamily="34" charset="0"/>
                <a:cs typeface="Arial" panose="020B0604020202020204" pitchFamily="34" charset="0"/>
              </a:rPr>
              <a:t>Ajustes Diretos adotados com base em critérios materiais</a:t>
            </a:r>
            <a:endParaRPr lang="pt-PT" b="1" cap="small" spc="130" dirty="0">
              <a:solidFill>
                <a:schemeClr val="accent6">
                  <a:lumMod val="75000"/>
                </a:schemeClr>
              </a:solidFill>
              <a:latin typeface="Arial" panose="020B0604020202020204" pitchFamily="34" charset="0"/>
              <a:cs typeface="Arial" panose="020B0604020202020204" pitchFamily="34" charset="0"/>
            </a:endParaRPr>
          </a:p>
        </p:txBody>
      </p:sp>
      <p:sp>
        <p:nvSpPr>
          <p:cNvPr id="19" name="Retângulo 18"/>
          <p:cNvSpPr/>
          <p:nvPr/>
        </p:nvSpPr>
        <p:spPr>
          <a:xfrm>
            <a:off x="383229" y="4527098"/>
            <a:ext cx="5479974" cy="369332"/>
          </a:xfrm>
          <a:prstGeom prst="rect">
            <a:avLst/>
          </a:prstGeom>
        </p:spPr>
        <p:txBody>
          <a:bodyPr wrap="square">
            <a:spAutoFit/>
          </a:bodyPr>
          <a:lstStyle/>
          <a:p>
            <a:r>
              <a:rPr lang="pt-PT" b="1" spc="200" dirty="0" smtClean="0">
                <a:solidFill>
                  <a:schemeClr val="accent5">
                    <a:lumMod val="75000"/>
                  </a:schemeClr>
                </a:solidFill>
                <a:latin typeface="Arial" panose="020B0604020202020204" pitchFamily="34" charset="0"/>
                <a:cs typeface="Arial" panose="020B0604020202020204" pitchFamily="34" charset="0"/>
              </a:rPr>
              <a:t>Exemplos de </a:t>
            </a:r>
            <a:r>
              <a:rPr lang="pt-PT" b="1" u="sng" spc="200" dirty="0" smtClean="0">
                <a:solidFill>
                  <a:schemeClr val="accent5">
                    <a:lumMod val="75000"/>
                  </a:schemeClr>
                </a:solidFill>
                <a:latin typeface="Arial" panose="020B0604020202020204" pitchFamily="34" charset="0"/>
                <a:cs typeface="Arial" panose="020B0604020202020204" pitchFamily="34" charset="0"/>
              </a:rPr>
              <a:t>Motivos NÃO Aceites</a:t>
            </a:r>
            <a:r>
              <a:rPr lang="pt-PT" b="1" spc="200" dirty="0" smtClean="0">
                <a:solidFill>
                  <a:schemeClr val="accent5">
                    <a:lumMod val="75000"/>
                  </a:schemeClr>
                </a:solidFill>
                <a:latin typeface="Arial" panose="020B0604020202020204" pitchFamily="34" charset="0"/>
                <a:cs typeface="Arial" panose="020B0604020202020204" pitchFamily="34" charset="0"/>
              </a:rPr>
              <a:t>:</a:t>
            </a:r>
            <a:endParaRPr lang="pt-PT" b="1" spc="200" dirty="0">
              <a:solidFill>
                <a:schemeClr val="accent5">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1586840"/>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tângulo arredondado 16"/>
          <p:cNvSpPr/>
          <p:nvPr/>
        </p:nvSpPr>
        <p:spPr>
          <a:xfrm>
            <a:off x="1378978" y="3249084"/>
            <a:ext cx="7158966" cy="2396248"/>
          </a:xfrm>
          <a:prstGeom prst="roundRect">
            <a:avLst>
              <a:gd name="adj" fmla="val 27728"/>
            </a:avLst>
          </a:prstGeom>
          <a:solidFill>
            <a:schemeClr val="bg1">
              <a:lumMod val="8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pt-PT" dirty="0"/>
          </a:p>
        </p:txBody>
      </p:sp>
      <p:sp>
        <p:nvSpPr>
          <p:cNvPr id="6" name="CaixaDeTexto 5"/>
          <p:cNvSpPr txBox="1"/>
          <p:nvPr/>
        </p:nvSpPr>
        <p:spPr>
          <a:xfrm>
            <a:off x="340490" y="1631927"/>
            <a:ext cx="8197454" cy="1015663"/>
          </a:xfrm>
          <a:prstGeom prst="rect">
            <a:avLst/>
          </a:prstGeom>
          <a:noFill/>
        </p:spPr>
        <p:txBody>
          <a:bodyPr wrap="square" rtlCol="0">
            <a:spAutoFit/>
          </a:bodyPr>
          <a:lstStyle/>
          <a:p>
            <a:r>
              <a:rPr lang="pt-PT" sz="2000" dirty="0" smtClean="0">
                <a:latin typeface="Arial" panose="020B0604020202020204" pitchFamily="34" charset="0"/>
                <a:cs typeface="Arial" panose="020B0604020202020204" pitchFamily="34" charset="0"/>
              </a:rPr>
              <a:t>Utilização de critérios de seleção relativos a certificações de qualidade </a:t>
            </a:r>
            <a:r>
              <a:rPr lang="pt-PT" sz="2000" dirty="0" smtClean="0">
                <a:solidFill>
                  <a:schemeClr val="bg1">
                    <a:lumMod val="50000"/>
                  </a:schemeClr>
                </a:solidFill>
                <a:latin typeface="Arial" panose="020B0604020202020204" pitchFamily="34" charset="0"/>
                <a:cs typeface="Arial" panose="020B0604020202020204" pitchFamily="34" charset="0"/>
              </a:rPr>
              <a:t>(e.g. certificações de conformidade com as normas ISO, normas LNEC e normas portuguesas) </a:t>
            </a:r>
            <a:r>
              <a:rPr lang="pt-PT" sz="2000" dirty="0" smtClean="0">
                <a:latin typeface="Arial" panose="020B0604020202020204" pitchFamily="34" charset="0"/>
                <a:cs typeface="Arial" panose="020B0604020202020204" pitchFamily="34" charset="0"/>
              </a:rPr>
              <a:t>e/ou certificados profissionais (e.g. CAP)</a:t>
            </a:r>
            <a:endParaRPr lang="pt-PT" sz="2000" dirty="0">
              <a:latin typeface="Arial" panose="020B0604020202020204" pitchFamily="34" charset="0"/>
              <a:cs typeface="Arial" panose="020B0604020202020204" pitchFamily="34" charset="0"/>
            </a:endParaRPr>
          </a:p>
        </p:txBody>
      </p:sp>
      <p:sp>
        <p:nvSpPr>
          <p:cNvPr id="8" name="CaixaDeTexto 7"/>
          <p:cNvSpPr txBox="1"/>
          <p:nvPr/>
        </p:nvSpPr>
        <p:spPr>
          <a:xfrm>
            <a:off x="1924564" y="3535126"/>
            <a:ext cx="6222808" cy="1846659"/>
          </a:xfrm>
          <a:prstGeom prst="rect">
            <a:avLst/>
          </a:prstGeom>
          <a:noFill/>
        </p:spPr>
        <p:txBody>
          <a:bodyPr wrap="square" rtlCol="0">
            <a:spAutoFit/>
          </a:bodyPr>
          <a:lstStyle/>
          <a:p>
            <a:pPr>
              <a:spcBef>
                <a:spcPts val="600"/>
              </a:spcBef>
              <a:spcAft>
                <a:spcPts val="600"/>
              </a:spcAft>
            </a:pPr>
            <a:r>
              <a:rPr lang="pt-PT" sz="1600" dirty="0" smtClean="0">
                <a:latin typeface="Arial" panose="020B0604020202020204" pitchFamily="34" charset="0"/>
                <a:cs typeface="Arial" panose="020B0604020202020204" pitchFamily="34" charset="0"/>
              </a:rPr>
              <a:t>A </a:t>
            </a:r>
            <a:r>
              <a:rPr lang="pt-PT" sz="1600" b="1" dirty="0" smtClean="0">
                <a:latin typeface="Arial" panose="020B0604020202020204" pitchFamily="34" charset="0"/>
                <a:cs typeface="Arial" panose="020B0604020202020204" pitchFamily="34" charset="0"/>
              </a:rPr>
              <a:t>utilização de tais critérios e/ou requisitos deve ser sempre acompanhada da expressão </a:t>
            </a:r>
            <a:r>
              <a:rPr lang="pt-PT" sz="2400" b="1" dirty="0" smtClean="0">
                <a:latin typeface="Arial" panose="020B0604020202020204" pitchFamily="34" charset="0"/>
                <a:cs typeface="Arial" panose="020B0604020202020204" pitchFamily="34" charset="0"/>
              </a:rPr>
              <a:t>“ou equivalente”</a:t>
            </a:r>
            <a:r>
              <a:rPr lang="pt-PT" sz="1600" dirty="0" smtClean="0">
                <a:latin typeface="Arial" panose="020B0604020202020204" pitchFamily="34" charset="0"/>
                <a:cs typeface="Arial" panose="020B0604020202020204" pitchFamily="34" charset="0"/>
              </a:rPr>
              <a:t>, aconselhando-se ainda a referência de que serão aceites outras provas de medidas equivalentes de qualidade. </a:t>
            </a:r>
          </a:p>
          <a:p>
            <a:pPr>
              <a:spcBef>
                <a:spcPts val="600"/>
              </a:spcBef>
              <a:spcAft>
                <a:spcPts val="600"/>
              </a:spcAft>
            </a:pPr>
            <a:r>
              <a:rPr lang="pt-PT" sz="1600" dirty="0" smtClean="0">
                <a:latin typeface="Arial" panose="020B0604020202020204" pitchFamily="34" charset="0"/>
                <a:cs typeface="Arial" panose="020B0604020202020204" pitchFamily="34" charset="0"/>
              </a:rPr>
              <a:t>Esta é uma matéria especialmente importante no caso de concursos públicos com publicidade internacional.</a:t>
            </a:r>
          </a:p>
        </p:txBody>
      </p:sp>
      <p:sp>
        <p:nvSpPr>
          <p:cNvPr id="10" name="Título 1"/>
          <p:cNvSpPr txBox="1">
            <a:spLocks/>
          </p:cNvSpPr>
          <p:nvPr/>
        </p:nvSpPr>
        <p:spPr>
          <a:xfrm>
            <a:off x="251520" y="116632"/>
            <a:ext cx="7895852" cy="99412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endParaRPr lang="pt-PT" sz="4000" dirty="0">
              <a:solidFill>
                <a:srgbClr val="00B0F0"/>
              </a:solidFill>
            </a:endParaRPr>
          </a:p>
        </p:txBody>
      </p:sp>
      <p:sp>
        <p:nvSpPr>
          <p:cNvPr id="9" name="Rectângulo 16"/>
          <p:cNvSpPr/>
          <p:nvPr/>
        </p:nvSpPr>
        <p:spPr>
          <a:xfrm>
            <a:off x="340490" y="108655"/>
            <a:ext cx="8803510" cy="400110"/>
          </a:xfrm>
          <a:prstGeom prst="rect">
            <a:avLst/>
          </a:prstGeom>
        </p:spPr>
        <p:txBody>
          <a:bodyPr wrap="square">
            <a:spAutoFit/>
          </a:bodyPr>
          <a:lstStyle/>
          <a:p>
            <a:pPr>
              <a:spcAft>
                <a:spcPts val="600"/>
              </a:spcAft>
              <a:buClr>
                <a:schemeClr val="accent6">
                  <a:lumMod val="75000"/>
                </a:schemeClr>
              </a:buClr>
            </a:pPr>
            <a:r>
              <a:rPr lang="pt-PT" sz="2000" cap="small" spc="130" dirty="0">
                <a:solidFill>
                  <a:schemeClr val="bg1">
                    <a:lumMod val="75000"/>
                  </a:schemeClr>
                </a:solidFill>
                <a:latin typeface="Arial" panose="020B0604020202020204" pitchFamily="34" charset="0"/>
                <a:cs typeface="Arial" panose="020B0604020202020204" pitchFamily="34" charset="0"/>
              </a:rPr>
              <a:t>1</a:t>
            </a:r>
            <a:r>
              <a:rPr lang="pt-PT" sz="2000" cap="small" spc="130" dirty="0" smtClean="0">
                <a:solidFill>
                  <a:schemeClr val="bg1">
                    <a:lumMod val="75000"/>
                  </a:schemeClr>
                </a:solidFill>
                <a:latin typeface="Arial" panose="020B0604020202020204" pitchFamily="34" charset="0"/>
                <a:cs typeface="Arial" panose="020B0604020202020204" pitchFamily="34" charset="0"/>
              </a:rPr>
              <a:t> /// Contratação Pública</a:t>
            </a:r>
            <a:endParaRPr lang="pt-PT" sz="2000" cap="small" spc="130" dirty="0">
              <a:solidFill>
                <a:schemeClr val="bg1">
                  <a:lumMod val="75000"/>
                </a:schemeClr>
              </a:solidFill>
              <a:latin typeface="Arial" panose="020B0604020202020204" pitchFamily="34" charset="0"/>
              <a:cs typeface="Arial" panose="020B0604020202020204" pitchFamily="34" charset="0"/>
            </a:endParaRPr>
          </a:p>
        </p:txBody>
      </p:sp>
      <p:grpSp>
        <p:nvGrpSpPr>
          <p:cNvPr id="11" name="Grupo 10"/>
          <p:cNvGrpSpPr/>
          <p:nvPr/>
        </p:nvGrpSpPr>
        <p:grpSpPr>
          <a:xfrm>
            <a:off x="4924735" y="6381501"/>
            <a:ext cx="4087442" cy="423335"/>
            <a:chOff x="4745272" y="6379632"/>
            <a:chExt cx="4087442" cy="423335"/>
          </a:xfrm>
        </p:grpSpPr>
        <p:pic>
          <p:nvPicPr>
            <p:cNvPr id="12" name="Picture 5"/>
            <p:cNvPicPr>
              <a:picLocks noChangeAspect="1"/>
            </p:cNvPicPr>
            <p:nvPr/>
          </p:nvPicPr>
          <p:blipFill rotWithShape="1">
            <a:blip r:embed="rId3" cstate="print">
              <a:extLst>
                <a:ext uri="{28A0092B-C50C-407E-A947-70E740481C1C}">
                  <a14:useLocalDpi xmlns:a14="http://schemas.microsoft.com/office/drawing/2010/main" val="0"/>
                </a:ext>
              </a:extLst>
            </a:blip>
            <a:srcRect r="20884" b="-13843"/>
            <a:stretch/>
          </p:blipFill>
          <p:spPr>
            <a:xfrm>
              <a:off x="4745272" y="6384424"/>
              <a:ext cx="2176523" cy="367250"/>
            </a:xfrm>
            <a:prstGeom prst="rect">
              <a:avLst/>
            </a:prstGeom>
          </p:spPr>
        </p:pic>
        <p:pic>
          <p:nvPicPr>
            <p:cNvPr id="13" name="Picture 18"/>
            <p:cNvPicPr>
              <a:picLocks noChangeAspect="1"/>
            </p:cNvPicPr>
            <p:nvPr/>
          </p:nvPicPr>
          <p:blipFill rotWithShape="1">
            <a:blip r:embed="rId4">
              <a:extLst>
                <a:ext uri="{28A0092B-C50C-407E-A947-70E740481C1C}">
                  <a14:useLocalDpi xmlns:a14="http://schemas.microsoft.com/office/drawing/2010/main" val="0"/>
                </a:ext>
              </a:extLst>
            </a:blip>
            <a:srcRect l="25787" t="12679" r="54353" b="11707"/>
            <a:stretch/>
          </p:blipFill>
          <p:spPr>
            <a:xfrm>
              <a:off x="7014545" y="6379632"/>
              <a:ext cx="1818169" cy="423335"/>
            </a:xfrm>
            <a:prstGeom prst="rect">
              <a:avLst/>
            </a:prstGeom>
          </p:spPr>
        </p:pic>
      </p:grpSp>
      <p:sp>
        <p:nvSpPr>
          <p:cNvPr id="14" name="Rectângulo 16"/>
          <p:cNvSpPr/>
          <p:nvPr/>
        </p:nvSpPr>
        <p:spPr>
          <a:xfrm>
            <a:off x="-33337" y="6589675"/>
            <a:ext cx="7076297" cy="246221"/>
          </a:xfrm>
          <a:prstGeom prst="rect">
            <a:avLst/>
          </a:prstGeom>
        </p:spPr>
        <p:txBody>
          <a:bodyPr wrap="square">
            <a:spAutoFit/>
          </a:bodyPr>
          <a:lstStyle/>
          <a:p>
            <a:r>
              <a:rPr lang="pt-PT" sz="1000" cap="small" spc="130" dirty="0" smtClean="0">
                <a:solidFill>
                  <a:schemeClr val="bg1">
                    <a:lumMod val="75000"/>
                  </a:schemeClr>
                </a:solidFill>
                <a:latin typeface="Arial" panose="020B0604020202020204" pitchFamily="34" charset="0"/>
                <a:cs typeface="Arial" panose="020B0604020202020204" pitchFamily="34" charset="0"/>
              </a:rPr>
              <a:t>//////// 12.julho.2016 /// Lisboa</a:t>
            </a:r>
            <a:endParaRPr lang="pt-PT" sz="1000" cap="small" spc="130" dirty="0">
              <a:solidFill>
                <a:schemeClr val="bg1">
                  <a:lumMod val="75000"/>
                </a:schemeClr>
              </a:solidFill>
              <a:latin typeface="Arial" panose="020B0604020202020204" pitchFamily="34" charset="0"/>
              <a:cs typeface="Arial" panose="020B0604020202020204" pitchFamily="34" charset="0"/>
            </a:endParaRPr>
          </a:p>
        </p:txBody>
      </p:sp>
      <p:sp>
        <p:nvSpPr>
          <p:cNvPr id="15" name="Rectângulo 16"/>
          <p:cNvSpPr/>
          <p:nvPr/>
        </p:nvSpPr>
        <p:spPr>
          <a:xfrm>
            <a:off x="-33336" y="6434666"/>
            <a:ext cx="7076297" cy="246221"/>
          </a:xfrm>
          <a:prstGeom prst="rect">
            <a:avLst/>
          </a:prstGeom>
        </p:spPr>
        <p:txBody>
          <a:bodyPr wrap="square">
            <a:spAutoFit/>
          </a:bodyPr>
          <a:lstStyle/>
          <a:p>
            <a:r>
              <a:rPr lang="pt-PT" sz="1000" b="1" cap="small" spc="110" dirty="0" smtClean="0">
                <a:solidFill>
                  <a:schemeClr val="bg1">
                    <a:lumMod val="65000"/>
                  </a:schemeClr>
                </a:solidFill>
                <a:latin typeface="Arial" panose="020B0604020202020204" pitchFamily="34" charset="0"/>
                <a:cs typeface="Arial" panose="020B0604020202020204" pitchFamily="34" charset="0"/>
              </a:rPr>
              <a:t>////////</a:t>
            </a:r>
            <a:r>
              <a:rPr lang="pt-PT" sz="1000" cap="small" spc="110" dirty="0" smtClean="0">
                <a:solidFill>
                  <a:schemeClr val="bg1">
                    <a:lumMod val="65000"/>
                  </a:schemeClr>
                </a:solidFill>
                <a:latin typeface="Arial" panose="020B0604020202020204" pitchFamily="34" charset="0"/>
                <a:cs typeface="Arial" panose="020B0604020202020204" pitchFamily="34" charset="0"/>
              </a:rPr>
              <a:t> </a:t>
            </a:r>
            <a:r>
              <a:rPr lang="pt-PT" sz="1000" b="1" cap="small" spc="110" dirty="0" smtClean="0">
                <a:solidFill>
                  <a:schemeClr val="bg1">
                    <a:lumMod val="65000"/>
                  </a:schemeClr>
                </a:solidFill>
                <a:latin typeface="Arial" panose="020B0604020202020204" pitchFamily="34" charset="0"/>
                <a:cs typeface="Arial" panose="020B0604020202020204" pitchFamily="34" charset="0"/>
              </a:rPr>
              <a:t>Sessão de Esclarecimentos sobre o Ciclo Urbano da Água</a:t>
            </a:r>
            <a:endParaRPr lang="pt-PT" sz="1000" cap="small" spc="110" dirty="0">
              <a:solidFill>
                <a:schemeClr val="bg1">
                  <a:lumMod val="65000"/>
                </a:schemeClr>
              </a:solidFill>
              <a:latin typeface="Arial" panose="020B0604020202020204" pitchFamily="34" charset="0"/>
              <a:cs typeface="Arial" panose="020B0604020202020204" pitchFamily="34" charset="0"/>
            </a:endParaRPr>
          </a:p>
        </p:txBody>
      </p:sp>
      <p:sp>
        <p:nvSpPr>
          <p:cNvPr id="16" name="Rectângulo 16"/>
          <p:cNvSpPr/>
          <p:nvPr/>
        </p:nvSpPr>
        <p:spPr>
          <a:xfrm>
            <a:off x="340490" y="488352"/>
            <a:ext cx="7895852" cy="369332"/>
          </a:xfrm>
          <a:prstGeom prst="rect">
            <a:avLst/>
          </a:prstGeom>
        </p:spPr>
        <p:txBody>
          <a:bodyPr wrap="square">
            <a:spAutoFit/>
          </a:bodyPr>
          <a:lstStyle/>
          <a:p>
            <a:pPr>
              <a:spcAft>
                <a:spcPts val="600"/>
              </a:spcAft>
              <a:buClr>
                <a:schemeClr val="accent6">
                  <a:lumMod val="75000"/>
                </a:schemeClr>
              </a:buClr>
            </a:pPr>
            <a:r>
              <a:rPr lang="pt-PT" b="1" cap="small" spc="130" dirty="0" smtClean="0">
                <a:solidFill>
                  <a:schemeClr val="accent6">
                    <a:lumMod val="75000"/>
                  </a:schemeClr>
                </a:solidFill>
                <a:latin typeface="Arial" panose="020B0604020202020204" pitchFamily="34" charset="0"/>
                <a:cs typeface="Arial" panose="020B0604020202020204" pitchFamily="34" charset="0"/>
              </a:rPr>
              <a:t>Critérios de Seleção Relativos a Certificação</a:t>
            </a:r>
            <a:endParaRPr lang="pt-PT" b="1" cap="small" spc="130" dirty="0">
              <a:solidFill>
                <a:schemeClr val="accent6">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3185157"/>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p:cNvGraphicFramePr/>
          <p:nvPr>
            <p:extLst>
              <p:ext uri="{D42A27DB-BD31-4B8C-83A1-F6EECF244321}">
                <p14:modId xmlns:p14="http://schemas.microsoft.com/office/powerpoint/2010/main" val="3109968527"/>
              </p:ext>
            </p:extLst>
          </p:nvPr>
        </p:nvGraphicFramePr>
        <p:xfrm>
          <a:off x="539552" y="2636912"/>
          <a:ext cx="8064896" cy="20882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ítulo 1"/>
          <p:cNvSpPr txBox="1">
            <a:spLocks/>
          </p:cNvSpPr>
          <p:nvPr/>
        </p:nvSpPr>
        <p:spPr>
          <a:xfrm>
            <a:off x="251520" y="116632"/>
            <a:ext cx="7895852" cy="99412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endParaRPr lang="pt-PT" sz="4000" dirty="0">
              <a:solidFill>
                <a:srgbClr val="00B0F0"/>
              </a:solidFill>
            </a:endParaRPr>
          </a:p>
        </p:txBody>
      </p:sp>
      <p:sp>
        <p:nvSpPr>
          <p:cNvPr id="7" name="Rectângulo 16"/>
          <p:cNvSpPr/>
          <p:nvPr/>
        </p:nvSpPr>
        <p:spPr>
          <a:xfrm>
            <a:off x="340490" y="108655"/>
            <a:ext cx="8803510" cy="400110"/>
          </a:xfrm>
          <a:prstGeom prst="rect">
            <a:avLst/>
          </a:prstGeom>
        </p:spPr>
        <p:txBody>
          <a:bodyPr wrap="square">
            <a:spAutoFit/>
          </a:bodyPr>
          <a:lstStyle/>
          <a:p>
            <a:pPr>
              <a:spcAft>
                <a:spcPts val="600"/>
              </a:spcAft>
              <a:buClr>
                <a:schemeClr val="accent6">
                  <a:lumMod val="75000"/>
                </a:schemeClr>
              </a:buClr>
            </a:pPr>
            <a:r>
              <a:rPr lang="pt-PT" sz="2000" cap="small" spc="130" dirty="0">
                <a:solidFill>
                  <a:schemeClr val="bg1">
                    <a:lumMod val="75000"/>
                  </a:schemeClr>
                </a:solidFill>
                <a:latin typeface="Arial" panose="020B0604020202020204" pitchFamily="34" charset="0"/>
                <a:cs typeface="Arial" panose="020B0604020202020204" pitchFamily="34" charset="0"/>
              </a:rPr>
              <a:t>1</a:t>
            </a:r>
            <a:r>
              <a:rPr lang="pt-PT" sz="2000" cap="small" spc="130" dirty="0" smtClean="0">
                <a:solidFill>
                  <a:schemeClr val="bg1">
                    <a:lumMod val="75000"/>
                  </a:schemeClr>
                </a:solidFill>
                <a:latin typeface="Arial" panose="020B0604020202020204" pitchFamily="34" charset="0"/>
                <a:cs typeface="Arial" panose="020B0604020202020204" pitchFamily="34" charset="0"/>
              </a:rPr>
              <a:t> /// Contratação Pública</a:t>
            </a:r>
            <a:endParaRPr lang="pt-PT" sz="2000" cap="small" spc="130" dirty="0">
              <a:solidFill>
                <a:schemeClr val="bg1">
                  <a:lumMod val="75000"/>
                </a:schemeClr>
              </a:solidFill>
              <a:latin typeface="Arial" panose="020B0604020202020204" pitchFamily="34" charset="0"/>
              <a:cs typeface="Arial" panose="020B0604020202020204" pitchFamily="34" charset="0"/>
            </a:endParaRPr>
          </a:p>
        </p:txBody>
      </p:sp>
      <p:grpSp>
        <p:nvGrpSpPr>
          <p:cNvPr id="8" name="Grupo 7"/>
          <p:cNvGrpSpPr/>
          <p:nvPr/>
        </p:nvGrpSpPr>
        <p:grpSpPr>
          <a:xfrm>
            <a:off x="4924735" y="6381501"/>
            <a:ext cx="4087442" cy="423335"/>
            <a:chOff x="4745272" y="6379632"/>
            <a:chExt cx="4087442" cy="423335"/>
          </a:xfrm>
        </p:grpSpPr>
        <p:pic>
          <p:nvPicPr>
            <p:cNvPr id="9" name="Picture 5"/>
            <p:cNvPicPr>
              <a:picLocks noChangeAspect="1"/>
            </p:cNvPicPr>
            <p:nvPr/>
          </p:nvPicPr>
          <p:blipFill rotWithShape="1">
            <a:blip r:embed="rId8" cstate="print">
              <a:extLst>
                <a:ext uri="{28A0092B-C50C-407E-A947-70E740481C1C}">
                  <a14:useLocalDpi xmlns:a14="http://schemas.microsoft.com/office/drawing/2010/main" val="0"/>
                </a:ext>
              </a:extLst>
            </a:blip>
            <a:srcRect r="20884" b="-13843"/>
            <a:stretch/>
          </p:blipFill>
          <p:spPr>
            <a:xfrm>
              <a:off x="4745272" y="6384424"/>
              <a:ext cx="2176523" cy="367250"/>
            </a:xfrm>
            <a:prstGeom prst="rect">
              <a:avLst/>
            </a:prstGeom>
          </p:spPr>
        </p:pic>
        <p:pic>
          <p:nvPicPr>
            <p:cNvPr id="10" name="Picture 18"/>
            <p:cNvPicPr>
              <a:picLocks noChangeAspect="1"/>
            </p:cNvPicPr>
            <p:nvPr/>
          </p:nvPicPr>
          <p:blipFill rotWithShape="1">
            <a:blip r:embed="rId9">
              <a:extLst>
                <a:ext uri="{28A0092B-C50C-407E-A947-70E740481C1C}">
                  <a14:useLocalDpi xmlns:a14="http://schemas.microsoft.com/office/drawing/2010/main" val="0"/>
                </a:ext>
              </a:extLst>
            </a:blip>
            <a:srcRect l="25787" t="12679" r="54353" b="11707"/>
            <a:stretch/>
          </p:blipFill>
          <p:spPr>
            <a:xfrm>
              <a:off x="7014545" y="6379632"/>
              <a:ext cx="1818169" cy="423335"/>
            </a:xfrm>
            <a:prstGeom prst="rect">
              <a:avLst/>
            </a:prstGeom>
          </p:spPr>
        </p:pic>
      </p:grpSp>
      <p:sp>
        <p:nvSpPr>
          <p:cNvPr id="11" name="Rectângulo 16"/>
          <p:cNvSpPr/>
          <p:nvPr/>
        </p:nvSpPr>
        <p:spPr>
          <a:xfrm>
            <a:off x="-33337" y="6589675"/>
            <a:ext cx="7076297" cy="246221"/>
          </a:xfrm>
          <a:prstGeom prst="rect">
            <a:avLst/>
          </a:prstGeom>
        </p:spPr>
        <p:txBody>
          <a:bodyPr wrap="square">
            <a:spAutoFit/>
          </a:bodyPr>
          <a:lstStyle/>
          <a:p>
            <a:r>
              <a:rPr lang="pt-PT" sz="1000" cap="small" spc="130" dirty="0" smtClean="0">
                <a:solidFill>
                  <a:schemeClr val="bg1">
                    <a:lumMod val="75000"/>
                  </a:schemeClr>
                </a:solidFill>
                <a:latin typeface="Arial" panose="020B0604020202020204" pitchFamily="34" charset="0"/>
                <a:cs typeface="Arial" panose="020B0604020202020204" pitchFamily="34" charset="0"/>
              </a:rPr>
              <a:t>//////// 12.julho.2016 /// Lisboa</a:t>
            </a:r>
            <a:endParaRPr lang="pt-PT" sz="1000" cap="small" spc="130" dirty="0">
              <a:solidFill>
                <a:schemeClr val="bg1">
                  <a:lumMod val="75000"/>
                </a:schemeClr>
              </a:solidFill>
              <a:latin typeface="Arial" panose="020B0604020202020204" pitchFamily="34" charset="0"/>
              <a:cs typeface="Arial" panose="020B0604020202020204" pitchFamily="34" charset="0"/>
            </a:endParaRPr>
          </a:p>
        </p:txBody>
      </p:sp>
      <p:sp>
        <p:nvSpPr>
          <p:cNvPr id="12" name="Rectângulo 16"/>
          <p:cNvSpPr/>
          <p:nvPr/>
        </p:nvSpPr>
        <p:spPr>
          <a:xfrm>
            <a:off x="-33336" y="6434666"/>
            <a:ext cx="7076297" cy="246221"/>
          </a:xfrm>
          <a:prstGeom prst="rect">
            <a:avLst/>
          </a:prstGeom>
        </p:spPr>
        <p:txBody>
          <a:bodyPr wrap="square">
            <a:spAutoFit/>
          </a:bodyPr>
          <a:lstStyle/>
          <a:p>
            <a:r>
              <a:rPr lang="pt-PT" sz="1000" b="1" cap="small" spc="110" dirty="0" smtClean="0">
                <a:solidFill>
                  <a:schemeClr val="bg1">
                    <a:lumMod val="65000"/>
                  </a:schemeClr>
                </a:solidFill>
                <a:latin typeface="Arial" panose="020B0604020202020204" pitchFamily="34" charset="0"/>
                <a:cs typeface="Arial" panose="020B0604020202020204" pitchFamily="34" charset="0"/>
              </a:rPr>
              <a:t>////////</a:t>
            </a:r>
            <a:r>
              <a:rPr lang="pt-PT" sz="1000" cap="small" spc="110" dirty="0" smtClean="0">
                <a:solidFill>
                  <a:schemeClr val="bg1">
                    <a:lumMod val="65000"/>
                  </a:schemeClr>
                </a:solidFill>
                <a:latin typeface="Arial" panose="020B0604020202020204" pitchFamily="34" charset="0"/>
                <a:cs typeface="Arial" panose="020B0604020202020204" pitchFamily="34" charset="0"/>
              </a:rPr>
              <a:t> </a:t>
            </a:r>
            <a:r>
              <a:rPr lang="pt-PT" sz="1000" b="1" cap="small" spc="110" dirty="0" smtClean="0">
                <a:solidFill>
                  <a:schemeClr val="bg1">
                    <a:lumMod val="65000"/>
                  </a:schemeClr>
                </a:solidFill>
                <a:latin typeface="Arial" panose="020B0604020202020204" pitchFamily="34" charset="0"/>
                <a:cs typeface="Arial" panose="020B0604020202020204" pitchFamily="34" charset="0"/>
              </a:rPr>
              <a:t>Sessão de Esclarecimentos sobre o Ciclo Urbano da Água</a:t>
            </a:r>
            <a:endParaRPr lang="pt-PT" sz="1000" cap="small" spc="110" dirty="0">
              <a:solidFill>
                <a:schemeClr val="bg1">
                  <a:lumMod val="65000"/>
                </a:schemeClr>
              </a:solidFill>
              <a:latin typeface="Arial" panose="020B0604020202020204" pitchFamily="34" charset="0"/>
              <a:cs typeface="Arial" panose="020B0604020202020204" pitchFamily="34" charset="0"/>
            </a:endParaRPr>
          </a:p>
        </p:txBody>
      </p:sp>
      <p:sp>
        <p:nvSpPr>
          <p:cNvPr id="13" name="Rectângulo 16"/>
          <p:cNvSpPr/>
          <p:nvPr/>
        </p:nvSpPr>
        <p:spPr>
          <a:xfrm>
            <a:off x="340490" y="488352"/>
            <a:ext cx="7895852" cy="369332"/>
          </a:xfrm>
          <a:prstGeom prst="rect">
            <a:avLst/>
          </a:prstGeom>
        </p:spPr>
        <p:txBody>
          <a:bodyPr wrap="square">
            <a:spAutoFit/>
          </a:bodyPr>
          <a:lstStyle/>
          <a:p>
            <a:pPr>
              <a:spcAft>
                <a:spcPts val="600"/>
              </a:spcAft>
              <a:buClr>
                <a:schemeClr val="accent6">
                  <a:lumMod val="75000"/>
                </a:schemeClr>
              </a:buClr>
            </a:pPr>
            <a:r>
              <a:rPr lang="pt-PT" b="1" cap="small" spc="130" dirty="0" smtClean="0">
                <a:solidFill>
                  <a:schemeClr val="accent6">
                    <a:lumMod val="75000"/>
                  </a:schemeClr>
                </a:solidFill>
                <a:latin typeface="Arial" panose="020B0604020202020204" pitchFamily="34" charset="0"/>
                <a:cs typeface="Arial" panose="020B0604020202020204" pitchFamily="34" charset="0"/>
              </a:rPr>
              <a:t>Marcas e/ou Referências Específicas</a:t>
            </a:r>
            <a:endParaRPr lang="pt-PT" b="1" cap="small" spc="130" dirty="0">
              <a:solidFill>
                <a:schemeClr val="accent6">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5112062"/>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ângulo 9"/>
          <p:cNvSpPr/>
          <p:nvPr/>
        </p:nvSpPr>
        <p:spPr>
          <a:xfrm rot="10800000" flipV="1">
            <a:off x="391886" y="1768537"/>
            <a:ext cx="8130823" cy="1323439"/>
          </a:xfrm>
          <a:prstGeom prst="rect">
            <a:avLst/>
          </a:prstGeom>
          <a:noFill/>
          <a:ln>
            <a:noFill/>
          </a:ln>
        </p:spPr>
        <p:txBody>
          <a:bodyPr wrap="square">
            <a:spAutoFit/>
          </a:bodyPr>
          <a:lstStyle/>
          <a:p>
            <a:pPr lvl="0"/>
            <a:r>
              <a:rPr lang="pt-PT" sz="2000" dirty="0" smtClean="0">
                <a:latin typeface="Arial" panose="020B0604020202020204" pitchFamily="34" charset="0"/>
                <a:cs typeface="Arial" panose="020B0604020202020204" pitchFamily="34" charset="0"/>
              </a:rPr>
              <a:t>A referência a normas no Caderno de Encargos, no Mapa de Quantidades e ou nas Especificações Técnicas  </a:t>
            </a:r>
            <a:r>
              <a:rPr lang="pt-PT" sz="2000" dirty="0" smtClean="0">
                <a:solidFill>
                  <a:schemeClr val="bg1">
                    <a:lumMod val="50000"/>
                  </a:schemeClr>
                </a:solidFill>
                <a:latin typeface="Arial" panose="020B0604020202020204" pitchFamily="34" charset="0"/>
                <a:cs typeface="Arial" panose="020B0604020202020204" pitchFamily="34" charset="0"/>
              </a:rPr>
              <a:t>(normas ISO, normas europeias ou normas nacionais, homologações LNEC, etc.) </a:t>
            </a:r>
            <a:r>
              <a:rPr lang="pt-PT" sz="2000" dirty="0" smtClean="0">
                <a:latin typeface="Arial" panose="020B0604020202020204" pitchFamily="34" charset="0"/>
                <a:cs typeface="Arial" panose="020B0604020202020204" pitchFamily="34" charset="0"/>
              </a:rPr>
              <a:t>deve ser sempre acompanhada da expressão </a:t>
            </a:r>
            <a:r>
              <a:rPr lang="pt-PT" sz="2000" b="1" dirty="0" smtClean="0">
                <a:latin typeface="Arial" panose="020B0604020202020204" pitchFamily="34" charset="0"/>
                <a:cs typeface="Arial" panose="020B0604020202020204" pitchFamily="34" charset="0"/>
              </a:rPr>
              <a:t>“ou equivalente”</a:t>
            </a:r>
            <a:r>
              <a:rPr lang="pt-PT" sz="2000" dirty="0" smtClean="0">
                <a:latin typeface="Arial" panose="020B0604020202020204" pitchFamily="34" charset="0"/>
                <a:cs typeface="Arial" panose="020B0604020202020204" pitchFamily="34" charset="0"/>
              </a:rPr>
              <a:t>.</a:t>
            </a:r>
            <a:endParaRPr lang="pt-PT" sz="2000" dirty="0">
              <a:latin typeface="Arial" panose="020B0604020202020204" pitchFamily="34" charset="0"/>
              <a:cs typeface="Arial" panose="020B0604020202020204" pitchFamily="34" charset="0"/>
            </a:endParaRPr>
          </a:p>
        </p:txBody>
      </p:sp>
      <p:sp>
        <p:nvSpPr>
          <p:cNvPr id="7" name="Título 1"/>
          <p:cNvSpPr txBox="1">
            <a:spLocks/>
          </p:cNvSpPr>
          <p:nvPr/>
        </p:nvSpPr>
        <p:spPr>
          <a:xfrm>
            <a:off x="391886" y="116631"/>
            <a:ext cx="7755486" cy="87033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endParaRPr lang="pt-PT" sz="4000" dirty="0">
              <a:solidFill>
                <a:srgbClr val="00B0F0"/>
              </a:solidFill>
            </a:endParaRPr>
          </a:p>
        </p:txBody>
      </p:sp>
      <p:sp>
        <p:nvSpPr>
          <p:cNvPr id="2" name="Retângulo arredondado 1"/>
          <p:cNvSpPr/>
          <p:nvPr/>
        </p:nvSpPr>
        <p:spPr>
          <a:xfrm>
            <a:off x="388938" y="3951337"/>
            <a:ext cx="7758434" cy="1650425"/>
          </a:xfrm>
          <a:prstGeom prst="roundRect">
            <a:avLst/>
          </a:prstGeom>
          <a:solidFill>
            <a:schemeClr val="bg1">
              <a:lumMod val="8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pt-PT" dirty="0"/>
          </a:p>
        </p:txBody>
      </p:sp>
      <p:sp>
        <p:nvSpPr>
          <p:cNvPr id="6" name="CaixaDeTexto 5"/>
          <p:cNvSpPr txBox="1"/>
          <p:nvPr/>
        </p:nvSpPr>
        <p:spPr>
          <a:xfrm>
            <a:off x="528400" y="4229725"/>
            <a:ext cx="7707942" cy="1077218"/>
          </a:xfrm>
          <a:prstGeom prst="rect">
            <a:avLst/>
          </a:prstGeom>
          <a:noFill/>
        </p:spPr>
        <p:txBody>
          <a:bodyPr wrap="square" rtlCol="0">
            <a:spAutoFit/>
          </a:bodyPr>
          <a:lstStyle/>
          <a:p>
            <a:pPr>
              <a:spcBef>
                <a:spcPts val="600"/>
              </a:spcBef>
              <a:spcAft>
                <a:spcPts val="600"/>
              </a:spcAft>
            </a:pPr>
            <a:r>
              <a:rPr lang="pt-PT" dirty="0">
                <a:latin typeface="Arial" panose="020B0604020202020204" pitchFamily="34" charset="0"/>
                <a:cs typeface="Arial" panose="020B0604020202020204" pitchFamily="34" charset="0"/>
              </a:rPr>
              <a:t>Incluir no Caderno de Encargos uma Cláusula do Género:</a:t>
            </a:r>
          </a:p>
          <a:p>
            <a:pPr>
              <a:spcBef>
                <a:spcPts val="600"/>
              </a:spcBef>
              <a:spcAft>
                <a:spcPts val="600"/>
              </a:spcAft>
            </a:pPr>
            <a:r>
              <a:rPr lang="pt-PT" b="1" dirty="0">
                <a:latin typeface="Arial" panose="020B0604020202020204" pitchFamily="34" charset="0"/>
                <a:cs typeface="Arial" panose="020B0604020202020204" pitchFamily="34" charset="0"/>
              </a:rPr>
              <a:t>Todos os trabalhos deverão ser executados por empresas possuidoras de certificação </a:t>
            </a:r>
            <a:r>
              <a:rPr lang="pt-PT" b="1" dirty="0" smtClean="0">
                <a:latin typeface="Arial" panose="020B0604020202020204" pitchFamily="34" charset="0"/>
                <a:cs typeface="Arial" panose="020B0604020202020204" pitchFamily="34" charset="0"/>
              </a:rPr>
              <a:t>ISO </a:t>
            </a:r>
            <a:r>
              <a:rPr lang="pt-PT" b="1" dirty="0">
                <a:latin typeface="Arial" panose="020B0604020202020204" pitchFamily="34" charset="0"/>
                <a:cs typeface="Arial" panose="020B0604020202020204" pitchFamily="34" charset="0"/>
              </a:rPr>
              <a:t>9001:2000 e </a:t>
            </a:r>
            <a:r>
              <a:rPr lang="pt-PT" b="1" dirty="0" smtClean="0">
                <a:latin typeface="Arial" panose="020B0604020202020204" pitchFamily="34" charset="0"/>
                <a:cs typeface="Arial" panose="020B0604020202020204" pitchFamily="34" charset="0"/>
              </a:rPr>
              <a:t>ISO </a:t>
            </a:r>
            <a:r>
              <a:rPr lang="pt-PT" b="1" dirty="0">
                <a:latin typeface="Arial" panose="020B0604020202020204" pitchFamily="34" charset="0"/>
                <a:cs typeface="Arial" panose="020B0604020202020204" pitchFamily="34" charset="0"/>
              </a:rPr>
              <a:t>14001:2004.</a:t>
            </a:r>
          </a:p>
        </p:txBody>
      </p:sp>
      <p:sp>
        <p:nvSpPr>
          <p:cNvPr id="8" name="Rectângulo 16"/>
          <p:cNvSpPr/>
          <p:nvPr/>
        </p:nvSpPr>
        <p:spPr>
          <a:xfrm>
            <a:off x="340490" y="108655"/>
            <a:ext cx="8803510" cy="400110"/>
          </a:xfrm>
          <a:prstGeom prst="rect">
            <a:avLst/>
          </a:prstGeom>
        </p:spPr>
        <p:txBody>
          <a:bodyPr wrap="square">
            <a:spAutoFit/>
          </a:bodyPr>
          <a:lstStyle/>
          <a:p>
            <a:pPr>
              <a:spcAft>
                <a:spcPts val="600"/>
              </a:spcAft>
              <a:buClr>
                <a:schemeClr val="accent6">
                  <a:lumMod val="75000"/>
                </a:schemeClr>
              </a:buClr>
            </a:pPr>
            <a:r>
              <a:rPr lang="pt-PT" sz="2000" cap="small" spc="130" dirty="0">
                <a:solidFill>
                  <a:schemeClr val="bg1">
                    <a:lumMod val="75000"/>
                  </a:schemeClr>
                </a:solidFill>
                <a:latin typeface="Arial" panose="020B0604020202020204" pitchFamily="34" charset="0"/>
                <a:cs typeface="Arial" panose="020B0604020202020204" pitchFamily="34" charset="0"/>
              </a:rPr>
              <a:t>1</a:t>
            </a:r>
            <a:r>
              <a:rPr lang="pt-PT" sz="2000" cap="small" spc="130" dirty="0" smtClean="0">
                <a:solidFill>
                  <a:schemeClr val="bg1">
                    <a:lumMod val="75000"/>
                  </a:schemeClr>
                </a:solidFill>
                <a:latin typeface="Arial" panose="020B0604020202020204" pitchFamily="34" charset="0"/>
                <a:cs typeface="Arial" panose="020B0604020202020204" pitchFamily="34" charset="0"/>
              </a:rPr>
              <a:t> /// Contratação Pública</a:t>
            </a:r>
            <a:endParaRPr lang="pt-PT" sz="2000" cap="small" spc="130" dirty="0">
              <a:solidFill>
                <a:schemeClr val="bg1">
                  <a:lumMod val="75000"/>
                </a:schemeClr>
              </a:solidFill>
              <a:latin typeface="Arial" panose="020B0604020202020204" pitchFamily="34" charset="0"/>
              <a:cs typeface="Arial" panose="020B0604020202020204" pitchFamily="34" charset="0"/>
            </a:endParaRPr>
          </a:p>
        </p:txBody>
      </p:sp>
      <p:grpSp>
        <p:nvGrpSpPr>
          <p:cNvPr id="9" name="Grupo 8"/>
          <p:cNvGrpSpPr/>
          <p:nvPr/>
        </p:nvGrpSpPr>
        <p:grpSpPr>
          <a:xfrm>
            <a:off x="4924735" y="6381501"/>
            <a:ext cx="4087442" cy="423335"/>
            <a:chOff x="4745272" y="6379632"/>
            <a:chExt cx="4087442" cy="423335"/>
          </a:xfrm>
        </p:grpSpPr>
        <p:pic>
          <p:nvPicPr>
            <p:cNvPr id="11" name="Picture 5"/>
            <p:cNvPicPr>
              <a:picLocks noChangeAspect="1"/>
            </p:cNvPicPr>
            <p:nvPr/>
          </p:nvPicPr>
          <p:blipFill rotWithShape="1">
            <a:blip r:embed="rId3" cstate="print">
              <a:extLst>
                <a:ext uri="{28A0092B-C50C-407E-A947-70E740481C1C}">
                  <a14:useLocalDpi xmlns:a14="http://schemas.microsoft.com/office/drawing/2010/main" val="0"/>
                </a:ext>
              </a:extLst>
            </a:blip>
            <a:srcRect r="20884" b="-13843"/>
            <a:stretch/>
          </p:blipFill>
          <p:spPr>
            <a:xfrm>
              <a:off x="4745272" y="6384424"/>
              <a:ext cx="2176523" cy="367250"/>
            </a:xfrm>
            <a:prstGeom prst="rect">
              <a:avLst/>
            </a:prstGeom>
          </p:spPr>
        </p:pic>
        <p:pic>
          <p:nvPicPr>
            <p:cNvPr id="12" name="Picture 18"/>
            <p:cNvPicPr>
              <a:picLocks noChangeAspect="1"/>
            </p:cNvPicPr>
            <p:nvPr/>
          </p:nvPicPr>
          <p:blipFill rotWithShape="1">
            <a:blip r:embed="rId4">
              <a:extLst>
                <a:ext uri="{28A0092B-C50C-407E-A947-70E740481C1C}">
                  <a14:useLocalDpi xmlns:a14="http://schemas.microsoft.com/office/drawing/2010/main" val="0"/>
                </a:ext>
              </a:extLst>
            </a:blip>
            <a:srcRect l="25787" t="12679" r="54353" b="11707"/>
            <a:stretch/>
          </p:blipFill>
          <p:spPr>
            <a:xfrm>
              <a:off x="7014545" y="6379632"/>
              <a:ext cx="1818169" cy="423335"/>
            </a:xfrm>
            <a:prstGeom prst="rect">
              <a:avLst/>
            </a:prstGeom>
          </p:spPr>
        </p:pic>
      </p:grpSp>
      <p:sp>
        <p:nvSpPr>
          <p:cNvPr id="13" name="Rectângulo 16"/>
          <p:cNvSpPr/>
          <p:nvPr/>
        </p:nvSpPr>
        <p:spPr>
          <a:xfrm>
            <a:off x="-33337" y="6589675"/>
            <a:ext cx="7076297" cy="246221"/>
          </a:xfrm>
          <a:prstGeom prst="rect">
            <a:avLst/>
          </a:prstGeom>
        </p:spPr>
        <p:txBody>
          <a:bodyPr wrap="square">
            <a:spAutoFit/>
          </a:bodyPr>
          <a:lstStyle/>
          <a:p>
            <a:r>
              <a:rPr lang="pt-PT" sz="1000" cap="small" spc="130" dirty="0" smtClean="0">
                <a:solidFill>
                  <a:schemeClr val="bg1">
                    <a:lumMod val="75000"/>
                  </a:schemeClr>
                </a:solidFill>
                <a:latin typeface="Arial" panose="020B0604020202020204" pitchFamily="34" charset="0"/>
                <a:cs typeface="Arial" panose="020B0604020202020204" pitchFamily="34" charset="0"/>
              </a:rPr>
              <a:t>//////// 12.julho.2016 /// Lisboa</a:t>
            </a:r>
            <a:endParaRPr lang="pt-PT" sz="1000" cap="small" spc="130" dirty="0">
              <a:solidFill>
                <a:schemeClr val="bg1">
                  <a:lumMod val="75000"/>
                </a:schemeClr>
              </a:solidFill>
              <a:latin typeface="Arial" panose="020B0604020202020204" pitchFamily="34" charset="0"/>
              <a:cs typeface="Arial" panose="020B0604020202020204" pitchFamily="34" charset="0"/>
            </a:endParaRPr>
          </a:p>
        </p:txBody>
      </p:sp>
      <p:sp>
        <p:nvSpPr>
          <p:cNvPr id="14" name="Rectângulo 16"/>
          <p:cNvSpPr/>
          <p:nvPr/>
        </p:nvSpPr>
        <p:spPr>
          <a:xfrm>
            <a:off x="-33336" y="6434666"/>
            <a:ext cx="7076297" cy="246221"/>
          </a:xfrm>
          <a:prstGeom prst="rect">
            <a:avLst/>
          </a:prstGeom>
        </p:spPr>
        <p:txBody>
          <a:bodyPr wrap="square">
            <a:spAutoFit/>
          </a:bodyPr>
          <a:lstStyle/>
          <a:p>
            <a:r>
              <a:rPr lang="pt-PT" sz="1000" b="1" cap="small" spc="110" dirty="0" smtClean="0">
                <a:solidFill>
                  <a:schemeClr val="bg1">
                    <a:lumMod val="65000"/>
                  </a:schemeClr>
                </a:solidFill>
                <a:latin typeface="Arial" panose="020B0604020202020204" pitchFamily="34" charset="0"/>
                <a:cs typeface="Arial" panose="020B0604020202020204" pitchFamily="34" charset="0"/>
              </a:rPr>
              <a:t>////////</a:t>
            </a:r>
            <a:r>
              <a:rPr lang="pt-PT" sz="1000" cap="small" spc="110" dirty="0" smtClean="0">
                <a:solidFill>
                  <a:schemeClr val="bg1">
                    <a:lumMod val="65000"/>
                  </a:schemeClr>
                </a:solidFill>
                <a:latin typeface="Arial" panose="020B0604020202020204" pitchFamily="34" charset="0"/>
                <a:cs typeface="Arial" panose="020B0604020202020204" pitchFamily="34" charset="0"/>
              </a:rPr>
              <a:t> </a:t>
            </a:r>
            <a:r>
              <a:rPr lang="pt-PT" sz="1000" b="1" cap="small" spc="110" dirty="0" smtClean="0">
                <a:solidFill>
                  <a:schemeClr val="bg1">
                    <a:lumMod val="65000"/>
                  </a:schemeClr>
                </a:solidFill>
                <a:latin typeface="Arial" panose="020B0604020202020204" pitchFamily="34" charset="0"/>
                <a:cs typeface="Arial" panose="020B0604020202020204" pitchFamily="34" charset="0"/>
              </a:rPr>
              <a:t>Sessão de Esclarecimentos sobre o Ciclo Urbano da Água</a:t>
            </a:r>
            <a:endParaRPr lang="pt-PT" sz="1000" cap="small" spc="110" dirty="0">
              <a:solidFill>
                <a:schemeClr val="bg1">
                  <a:lumMod val="65000"/>
                </a:schemeClr>
              </a:solidFill>
              <a:latin typeface="Arial" panose="020B0604020202020204" pitchFamily="34" charset="0"/>
              <a:cs typeface="Arial" panose="020B0604020202020204" pitchFamily="34" charset="0"/>
            </a:endParaRPr>
          </a:p>
        </p:txBody>
      </p:sp>
      <p:sp>
        <p:nvSpPr>
          <p:cNvPr id="15" name="Rectângulo 16"/>
          <p:cNvSpPr/>
          <p:nvPr/>
        </p:nvSpPr>
        <p:spPr>
          <a:xfrm>
            <a:off x="340490" y="488352"/>
            <a:ext cx="7895852" cy="369332"/>
          </a:xfrm>
          <a:prstGeom prst="rect">
            <a:avLst/>
          </a:prstGeom>
        </p:spPr>
        <p:txBody>
          <a:bodyPr wrap="square">
            <a:spAutoFit/>
          </a:bodyPr>
          <a:lstStyle/>
          <a:p>
            <a:pPr>
              <a:spcAft>
                <a:spcPts val="600"/>
              </a:spcAft>
              <a:buClr>
                <a:schemeClr val="accent6">
                  <a:lumMod val="75000"/>
                </a:schemeClr>
              </a:buClr>
            </a:pPr>
            <a:r>
              <a:rPr lang="pt-PT" b="1" cap="small" spc="130" dirty="0" smtClean="0">
                <a:solidFill>
                  <a:schemeClr val="accent6">
                    <a:lumMod val="75000"/>
                  </a:schemeClr>
                </a:solidFill>
                <a:latin typeface="Arial" panose="020B0604020202020204" pitchFamily="34" charset="0"/>
                <a:cs typeface="Arial" panose="020B0604020202020204" pitchFamily="34" charset="0"/>
              </a:rPr>
              <a:t>Marcas e/ou Referências Específicas</a:t>
            </a:r>
            <a:endParaRPr lang="pt-PT" b="1" cap="small" spc="130" dirty="0">
              <a:solidFill>
                <a:schemeClr val="accent6">
                  <a:lumMod val="75000"/>
                </a:schemeClr>
              </a:solidFill>
              <a:latin typeface="Arial" panose="020B0604020202020204" pitchFamily="34" charset="0"/>
              <a:cs typeface="Arial" panose="020B0604020202020204" pitchFamily="34" charset="0"/>
            </a:endParaRPr>
          </a:p>
        </p:txBody>
      </p:sp>
      <p:sp>
        <p:nvSpPr>
          <p:cNvPr id="16" name="Rectângulo 16"/>
          <p:cNvSpPr/>
          <p:nvPr/>
        </p:nvSpPr>
        <p:spPr>
          <a:xfrm>
            <a:off x="528400" y="3407319"/>
            <a:ext cx="4937974" cy="461665"/>
          </a:xfrm>
          <a:prstGeom prst="rect">
            <a:avLst/>
          </a:prstGeom>
        </p:spPr>
        <p:txBody>
          <a:bodyPr wrap="square">
            <a:spAutoFit/>
          </a:bodyPr>
          <a:lstStyle/>
          <a:p>
            <a:pPr>
              <a:spcAft>
                <a:spcPts val="600"/>
              </a:spcAft>
              <a:buClr>
                <a:schemeClr val="accent6">
                  <a:lumMod val="75000"/>
                </a:schemeClr>
              </a:buClr>
            </a:pPr>
            <a:r>
              <a:rPr lang="pt-PT" sz="2400" b="1" dirty="0" smtClean="0">
                <a:solidFill>
                  <a:schemeClr val="accent5">
                    <a:lumMod val="75000"/>
                  </a:schemeClr>
                </a:solidFill>
                <a:latin typeface="Arial" panose="020B0604020202020204" pitchFamily="34" charset="0"/>
                <a:cs typeface="Arial" panose="020B0604020202020204" pitchFamily="34" charset="0"/>
              </a:rPr>
              <a:t>Exemplo do que NÃO FAZER</a:t>
            </a:r>
            <a:endParaRPr lang="pt-PT" sz="2400" b="1" dirty="0">
              <a:solidFill>
                <a:schemeClr val="accent5">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7910258"/>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828329" y="2280830"/>
            <a:ext cx="7827832" cy="1323439"/>
          </a:xfrm>
          <a:prstGeom prst="rect">
            <a:avLst/>
          </a:prstGeom>
          <a:noFill/>
        </p:spPr>
        <p:txBody>
          <a:bodyPr wrap="square" rtlCol="0">
            <a:spAutoFit/>
          </a:bodyPr>
          <a:lstStyle/>
          <a:p>
            <a:r>
              <a:rPr lang="pt-PT" sz="2000" dirty="0" smtClean="0">
                <a:latin typeface="Arial" panose="020B0604020202020204" pitchFamily="34" charset="0"/>
                <a:cs typeface="Arial" panose="020B0604020202020204" pitchFamily="34" charset="0"/>
              </a:rPr>
              <a:t>A Contratação Pública representa cerca de </a:t>
            </a:r>
            <a:r>
              <a:rPr lang="pt-PT" sz="2000" b="1" dirty="0" smtClean="0">
                <a:latin typeface="Arial" panose="020B0604020202020204" pitchFamily="34" charset="0"/>
                <a:cs typeface="Arial" panose="020B0604020202020204" pitchFamily="34" charset="0"/>
              </a:rPr>
              <a:t>19%</a:t>
            </a:r>
            <a:r>
              <a:rPr lang="pt-PT" sz="2000" dirty="0" smtClean="0">
                <a:latin typeface="Arial" panose="020B0604020202020204" pitchFamily="34" charset="0"/>
                <a:cs typeface="Arial" panose="020B0604020202020204" pitchFamily="34" charset="0"/>
              </a:rPr>
              <a:t> do PIB da UE.</a:t>
            </a:r>
          </a:p>
          <a:p>
            <a:endParaRPr lang="pt-PT" sz="2000" dirty="0" smtClean="0">
              <a:latin typeface="Arial" panose="020B0604020202020204" pitchFamily="34" charset="0"/>
              <a:cs typeface="Arial" panose="020B0604020202020204" pitchFamily="34" charset="0"/>
            </a:endParaRPr>
          </a:p>
          <a:p>
            <a:r>
              <a:rPr lang="pt-PT" sz="2000" dirty="0" smtClean="0">
                <a:latin typeface="Arial" panose="020B0604020202020204" pitchFamily="34" charset="0"/>
                <a:cs typeface="Arial" panose="020B0604020202020204" pitchFamily="34" charset="0"/>
              </a:rPr>
              <a:t>Estima-se que cerca de </a:t>
            </a:r>
            <a:r>
              <a:rPr lang="pt-PT" sz="2000" b="1" dirty="0" smtClean="0">
                <a:latin typeface="Arial" panose="020B0604020202020204" pitchFamily="34" charset="0"/>
                <a:cs typeface="Arial" panose="020B0604020202020204" pitchFamily="34" charset="0"/>
              </a:rPr>
              <a:t>48%</a:t>
            </a:r>
            <a:r>
              <a:rPr lang="pt-PT" sz="2000" dirty="0" smtClean="0">
                <a:latin typeface="Arial" panose="020B0604020202020204" pitchFamily="34" charset="0"/>
                <a:cs typeface="Arial" panose="020B0604020202020204" pitchFamily="34" charset="0"/>
              </a:rPr>
              <a:t> dos Fundos Europeus Estruturais e de Investimento são gastos pela via da contratação pública.</a:t>
            </a:r>
            <a:endParaRPr lang="pt-PT" sz="2000" dirty="0">
              <a:latin typeface="Arial" panose="020B0604020202020204" pitchFamily="34" charset="0"/>
              <a:cs typeface="Arial" panose="020B0604020202020204" pitchFamily="34" charset="0"/>
            </a:endParaRPr>
          </a:p>
        </p:txBody>
      </p:sp>
      <p:sp>
        <p:nvSpPr>
          <p:cNvPr id="5" name="Rectângulo 16"/>
          <p:cNvSpPr/>
          <p:nvPr/>
        </p:nvSpPr>
        <p:spPr>
          <a:xfrm>
            <a:off x="340490" y="108655"/>
            <a:ext cx="8803510" cy="400110"/>
          </a:xfrm>
          <a:prstGeom prst="rect">
            <a:avLst/>
          </a:prstGeom>
        </p:spPr>
        <p:txBody>
          <a:bodyPr wrap="square">
            <a:spAutoFit/>
          </a:bodyPr>
          <a:lstStyle/>
          <a:p>
            <a:pPr>
              <a:spcAft>
                <a:spcPts val="600"/>
              </a:spcAft>
              <a:buClr>
                <a:schemeClr val="accent6">
                  <a:lumMod val="75000"/>
                </a:schemeClr>
              </a:buClr>
            </a:pPr>
            <a:r>
              <a:rPr lang="pt-PT" sz="2000" cap="small" spc="130" dirty="0">
                <a:solidFill>
                  <a:schemeClr val="bg1">
                    <a:lumMod val="75000"/>
                  </a:schemeClr>
                </a:solidFill>
                <a:latin typeface="Arial" panose="020B0604020202020204" pitchFamily="34" charset="0"/>
                <a:cs typeface="Arial" panose="020B0604020202020204" pitchFamily="34" charset="0"/>
              </a:rPr>
              <a:t>1</a:t>
            </a:r>
            <a:r>
              <a:rPr lang="pt-PT" sz="2000" cap="small" spc="130" dirty="0" smtClean="0">
                <a:solidFill>
                  <a:schemeClr val="bg1">
                    <a:lumMod val="75000"/>
                  </a:schemeClr>
                </a:solidFill>
                <a:latin typeface="Arial" panose="020B0604020202020204" pitchFamily="34" charset="0"/>
                <a:cs typeface="Arial" panose="020B0604020202020204" pitchFamily="34" charset="0"/>
              </a:rPr>
              <a:t> /// Contratação Pública</a:t>
            </a:r>
            <a:endParaRPr lang="pt-PT" sz="2000" cap="small" spc="130" dirty="0">
              <a:solidFill>
                <a:schemeClr val="bg1">
                  <a:lumMod val="75000"/>
                </a:schemeClr>
              </a:solidFill>
              <a:latin typeface="Arial" panose="020B0604020202020204" pitchFamily="34" charset="0"/>
              <a:cs typeface="Arial" panose="020B0604020202020204" pitchFamily="34" charset="0"/>
            </a:endParaRPr>
          </a:p>
        </p:txBody>
      </p:sp>
      <p:grpSp>
        <p:nvGrpSpPr>
          <p:cNvPr id="6" name="Grupo 5"/>
          <p:cNvGrpSpPr/>
          <p:nvPr/>
        </p:nvGrpSpPr>
        <p:grpSpPr>
          <a:xfrm>
            <a:off x="4924735" y="6381501"/>
            <a:ext cx="4087442" cy="423335"/>
            <a:chOff x="4745272" y="6379632"/>
            <a:chExt cx="4087442" cy="423335"/>
          </a:xfrm>
        </p:grpSpPr>
        <p:pic>
          <p:nvPicPr>
            <p:cNvPr id="7" name="Picture 5"/>
            <p:cNvPicPr>
              <a:picLocks noChangeAspect="1"/>
            </p:cNvPicPr>
            <p:nvPr/>
          </p:nvPicPr>
          <p:blipFill rotWithShape="1">
            <a:blip r:embed="rId3" cstate="print">
              <a:extLst>
                <a:ext uri="{28A0092B-C50C-407E-A947-70E740481C1C}">
                  <a14:useLocalDpi xmlns:a14="http://schemas.microsoft.com/office/drawing/2010/main" val="0"/>
                </a:ext>
              </a:extLst>
            </a:blip>
            <a:srcRect r="20884" b="-13843"/>
            <a:stretch/>
          </p:blipFill>
          <p:spPr>
            <a:xfrm>
              <a:off x="4745272" y="6384424"/>
              <a:ext cx="2176523" cy="367250"/>
            </a:xfrm>
            <a:prstGeom prst="rect">
              <a:avLst/>
            </a:prstGeom>
          </p:spPr>
        </p:pic>
        <p:pic>
          <p:nvPicPr>
            <p:cNvPr id="8" name="Picture 18"/>
            <p:cNvPicPr>
              <a:picLocks noChangeAspect="1"/>
            </p:cNvPicPr>
            <p:nvPr/>
          </p:nvPicPr>
          <p:blipFill rotWithShape="1">
            <a:blip r:embed="rId4">
              <a:extLst>
                <a:ext uri="{28A0092B-C50C-407E-A947-70E740481C1C}">
                  <a14:useLocalDpi xmlns:a14="http://schemas.microsoft.com/office/drawing/2010/main" val="0"/>
                </a:ext>
              </a:extLst>
            </a:blip>
            <a:srcRect l="25787" t="12679" r="54353" b="11707"/>
            <a:stretch/>
          </p:blipFill>
          <p:spPr>
            <a:xfrm>
              <a:off x="7014545" y="6379632"/>
              <a:ext cx="1818169" cy="423335"/>
            </a:xfrm>
            <a:prstGeom prst="rect">
              <a:avLst/>
            </a:prstGeom>
          </p:spPr>
        </p:pic>
      </p:grpSp>
      <p:sp>
        <p:nvSpPr>
          <p:cNvPr id="9" name="Rectângulo 16"/>
          <p:cNvSpPr/>
          <p:nvPr/>
        </p:nvSpPr>
        <p:spPr>
          <a:xfrm>
            <a:off x="-33337" y="6589675"/>
            <a:ext cx="7076297" cy="246221"/>
          </a:xfrm>
          <a:prstGeom prst="rect">
            <a:avLst/>
          </a:prstGeom>
        </p:spPr>
        <p:txBody>
          <a:bodyPr wrap="square">
            <a:spAutoFit/>
          </a:bodyPr>
          <a:lstStyle/>
          <a:p>
            <a:r>
              <a:rPr lang="pt-PT" sz="1000" cap="small" spc="130" dirty="0" smtClean="0">
                <a:solidFill>
                  <a:schemeClr val="bg1">
                    <a:lumMod val="75000"/>
                  </a:schemeClr>
                </a:solidFill>
                <a:latin typeface="Arial" panose="020B0604020202020204" pitchFamily="34" charset="0"/>
                <a:cs typeface="Arial" panose="020B0604020202020204" pitchFamily="34" charset="0"/>
              </a:rPr>
              <a:t>//////// 12.julho.2016 /// Lisboa</a:t>
            </a:r>
            <a:endParaRPr lang="pt-PT" sz="1000" cap="small" spc="130" dirty="0">
              <a:solidFill>
                <a:schemeClr val="bg1">
                  <a:lumMod val="75000"/>
                </a:schemeClr>
              </a:solidFill>
              <a:latin typeface="Arial" panose="020B0604020202020204" pitchFamily="34" charset="0"/>
              <a:cs typeface="Arial" panose="020B0604020202020204" pitchFamily="34" charset="0"/>
            </a:endParaRPr>
          </a:p>
        </p:txBody>
      </p:sp>
      <p:sp>
        <p:nvSpPr>
          <p:cNvPr id="10" name="Rectângulo 16"/>
          <p:cNvSpPr/>
          <p:nvPr/>
        </p:nvSpPr>
        <p:spPr>
          <a:xfrm>
            <a:off x="-33336" y="6434666"/>
            <a:ext cx="7076297" cy="246221"/>
          </a:xfrm>
          <a:prstGeom prst="rect">
            <a:avLst/>
          </a:prstGeom>
        </p:spPr>
        <p:txBody>
          <a:bodyPr wrap="square">
            <a:spAutoFit/>
          </a:bodyPr>
          <a:lstStyle/>
          <a:p>
            <a:r>
              <a:rPr lang="pt-PT" sz="1000" b="1" cap="small" spc="110" dirty="0" smtClean="0">
                <a:solidFill>
                  <a:schemeClr val="bg1">
                    <a:lumMod val="65000"/>
                  </a:schemeClr>
                </a:solidFill>
                <a:latin typeface="Arial" panose="020B0604020202020204" pitchFamily="34" charset="0"/>
                <a:cs typeface="Arial" panose="020B0604020202020204" pitchFamily="34" charset="0"/>
              </a:rPr>
              <a:t>////////</a:t>
            </a:r>
            <a:r>
              <a:rPr lang="pt-PT" sz="1000" cap="small" spc="110" dirty="0" smtClean="0">
                <a:solidFill>
                  <a:schemeClr val="bg1">
                    <a:lumMod val="65000"/>
                  </a:schemeClr>
                </a:solidFill>
                <a:latin typeface="Arial" panose="020B0604020202020204" pitchFamily="34" charset="0"/>
                <a:cs typeface="Arial" panose="020B0604020202020204" pitchFamily="34" charset="0"/>
              </a:rPr>
              <a:t> </a:t>
            </a:r>
            <a:r>
              <a:rPr lang="pt-PT" sz="1000" b="1" cap="small" spc="110" dirty="0" smtClean="0">
                <a:solidFill>
                  <a:schemeClr val="bg1">
                    <a:lumMod val="65000"/>
                  </a:schemeClr>
                </a:solidFill>
                <a:latin typeface="Arial" panose="020B0604020202020204" pitchFamily="34" charset="0"/>
                <a:cs typeface="Arial" panose="020B0604020202020204" pitchFamily="34" charset="0"/>
              </a:rPr>
              <a:t>Sessão de Esclarecimentos sobre o Ciclo Urbano da Água</a:t>
            </a:r>
            <a:endParaRPr lang="pt-PT" sz="1000" cap="small" spc="110" dirty="0">
              <a:solidFill>
                <a:schemeClr val="bg1">
                  <a:lumMod val="65000"/>
                </a:schemeClr>
              </a:solidFill>
              <a:latin typeface="Arial" panose="020B0604020202020204" pitchFamily="34" charset="0"/>
              <a:cs typeface="Arial" panose="020B0604020202020204" pitchFamily="34" charset="0"/>
            </a:endParaRPr>
          </a:p>
        </p:txBody>
      </p:sp>
      <p:sp>
        <p:nvSpPr>
          <p:cNvPr id="12" name="Rectângulo 16"/>
          <p:cNvSpPr/>
          <p:nvPr/>
        </p:nvSpPr>
        <p:spPr>
          <a:xfrm>
            <a:off x="340490" y="488352"/>
            <a:ext cx="8803510" cy="369332"/>
          </a:xfrm>
          <a:prstGeom prst="rect">
            <a:avLst/>
          </a:prstGeom>
        </p:spPr>
        <p:txBody>
          <a:bodyPr wrap="square">
            <a:spAutoFit/>
          </a:bodyPr>
          <a:lstStyle/>
          <a:p>
            <a:pPr>
              <a:spcAft>
                <a:spcPts val="600"/>
              </a:spcAft>
              <a:buClr>
                <a:schemeClr val="accent6">
                  <a:lumMod val="75000"/>
                </a:schemeClr>
              </a:buClr>
            </a:pPr>
            <a:r>
              <a:rPr lang="pt-PT" b="1" cap="small" spc="130" dirty="0" smtClean="0">
                <a:solidFill>
                  <a:schemeClr val="accent6">
                    <a:lumMod val="75000"/>
                  </a:schemeClr>
                </a:solidFill>
                <a:latin typeface="Arial" panose="020B0604020202020204" pitchFamily="34" charset="0"/>
                <a:cs typeface="Arial" panose="020B0604020202020204" pitchFamily="34" charset="0"/>
              </a:rPr>
              <a:t>A Importância da Contratação Pública</a:t>
            </a:r>
            <a:endParaRPr lang="pt-PT" b="1" cap="small" spc="130" dirty="0">
              <a:solidFill>
                <a:schemeClr val="accent6">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43131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p:cNvGraphicFramePr/>
          <p:nvPr>
            <p:extLst>
              <p:ext uri="{D42A27DB-BD31-4B8C-83A1-F6EECF244321}">
                <p14:modId xmlns:p14="http://schemas.microsoft.com/office/powerpoint/2010/main" val="1618944464"/>
              </p:ext>
            </p:extLst>
          </p:nvPr>
        </p:nvGraphicFramePr>
        <p:xfrm>
          <a:off x="323528" y="2057400"/>
          <a:ext cx="8280920" cy="38198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ítulo 1"/>
          <p:cNvSpPr txBox="1">
            <a:spLocks/>
          </p:cNvSpPr>
          <p:nvPr/>
        </p:nvSpPr>
        <p:spPr>
          <a:xfrm>
            <a:off x="251520" y="116632"/>
            <a:ext cx="7895852" cy="99412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endParaRPr lang="pt-PT" sz="4000" dirty="0">
              <a:solidFill>
                <a:srgbClr val="00B0F0"/>
              </a:solidFill>
            </a:endParaRPr>
          </a:p>
        </p:txBody>
      </p:sp>
      <p:sp>
        <p:nvSpPr>
          <p:cNvPr id="7" name="Rectângulo 16"/>
          <p:cNvSpPr/>
          <p:nvPr/>
        </p:nvSpPr>
        <p:spPr>
          <a:xfrm>
            <a:off x="340490" y="108655"/>
            <a:ext cx="8803510" cy="400110"/>
          </a:xfrm>
          <a:prstGeom prst="rect">
            <a:avLst/>
          </a:prstGeom>
        </p:spPr>
        <p:txBody>
          <a:bodyPr wrap="square">
            <a:spAutoFit/>
          </a:bodyPr>
          <a:lstStyle/>
          <a:p>
            <a:pPr>
              <a:spcAft>
                <a:spcPts val="600"/>
              </a:spcAft>
              <a:buClr>
                <a:schemeClr val="accent6">
                  <a:lumMod val="75000"/>
                </a:schemeClr>
              </a:buClr>
            </a:pPr>
            <a:r>
              <a:rPr lang="pt-PT" sz="2000" cap="small" spc="130" dirty="0">
                <a:solidFill>
                  <a:schemeClr val="bg1">
                    <a:lumMod val="75000"/>
                  </a:schemeClr>
                </a:solidFill>
                <a:latin typeface="Arial" panose="020B0604020202020204" pitchFamily="34" charset="0"/>
                <a:cs typeface="Arial" panose="020B0604020202020204" pitchFamily="34" charset="0"/>
              </a:rPr>
              <a:t>1</a:t>
            </a:r>
            <a:r>
              <a:rPr lang="pt-PT" sz="2000" cap="small" spc="130" dirty="0" smtClean="0">
                <a:solidFill>
                  <a:schemeClr val="bg1">
                    <a:lumMod val="75000"/>
                  </a:schemeClr>
                </a:solidFill>
                <a:latin typeface="Arial" panose="020B0604020202020204" pitchFamily="34" charset="0"/>
                <a:cs typeface="Arial" panose="020B0604020202020204" pitchFamily="34" charset="0"/>
              </a:rPr>
              <a:t> /// Contratação Pública</a:t>
            </a:r>
            <a:endParaRPr lang="pt-PT" sz="2000" cap="small" spc="130" dirty="0">
              <a:solidFill>
                <a:schemeClr val="bg1">
                  <a:lumMod val="75000"/>
                </a:schemeClr>
              </a:solidFill>
              <a:latin typeface="Arial" panose="020B0604020202020204" pitchFamily="34" charset="0"/>
              <a:cs typeface="Arial" panose="020B0604020202020204" pitchFamily="34" charset="0"/>
            </a:endParaRPr>
          </a:p>
        </p:txBody>
      </p:sp>
      <p:grpSp>
        <p:nvGrpSpPr>
          <p:cNvPr id="8" name="Grupo 7"/>
          <p:cNvGrpSpPr/>
          <p:nvPr/>
        </p:nvGrpSpPr>
        <p:grpSpPr>
          <a:xfrm>
            <a:off x="4924735" y="6381501"/>
            <a:ext cx="4087442" cy="423335"/>
            <a:chOff x="4745272" y="6379632"/>
            <a:chExt cx="4087442" cy="423335"/>
          </a:xfrm>
        </p:grpSpPr>
        <p:pic>
          <p:nvPicPr>
            <p:cNvPr id="9" name="Picture 5"/>
            <p:cNvPicPr>
              <a:picLocks noChangeAspect="1"/>
            </p:cNvPicPr>
            <p:nvPr/>
          </p:nvPicPr>
          <p:blipFill rotWithShape="1">
            <a:blip r:embed="rId8" cstate="print">
              <a:extLst>
                <a:ext uri="{28A0092B-C50C-407E-A947-70E740481C1C}">
                  <a14:useLocalDpi xmlns:a14="http://schemas.microsoft.com/office/drawing/2010/main" val="0"/>
                </a:ext>
              </a:extLst>
            </a:blip>
            <a:srcRect r="20884" b="-13843"/>
            <a:stretch/>
          </p:blipFill>
          <p:spPr>
            <a:xfrm>
              <a:off x="4745272" y="6384424"/>
              <a:ext cx="2176523" cy="367250"/>
            </a:xfrm>
            <a:prstGeom prst="rect">
              <a:avLst/>
            </a:prstGeom>
          </p:spPr>
        </p:pic>
        <p:pic>
          <p:nvPicPr>
            <p:cNvPr id="10" name="Picture 18"/>
            <p:cNvPicPr>
              <a:picLocks noChangeAspect="1"/>
            </p:cNvPicPr>
            <p:nvPr/>
          </p:nvPicPr>
          <p:blipFill rotWithShape="1">
            <a:blip r:embed="rId9">
              <a:extLst>
                <a:ext uri="{28A0092B-C50C-407E-A947-70E740481C1C}">
                  <a14:useLocalDpi xmlns:a14="http://schemas.microsoft.com/office/drawing/2010/main" val="0"/>
                </a:ext>
              </a:extLst>
            </a:blip>
            <a:srcRect l="25787" t="12679" r="54353" b="11707"/>
            <a:stretch/>
          </p:blipFill>
          <p:spPr>
            <a:xfrm>
              <a:off x="7014545" y="6379632"/>
              <a:ext cx="1818169" cy="423335"/>
            </a:xfrm>
            <a:prstGeom prst="rect">
              <a:avLst/>
            </a:prstGeom>
          </p:spPr>
        </p:pic>
      </p:grpSp>
      <p:sp>
        <p:nvSpPr>
          <p:cNvPr id="11" name="Rectângulo 16"/>
          <p:cNvSpPr/>
          <p:nvPr/>
        </p:nvSpPr>
        <p:spPr>
          <a:xfrm>
            <a:off x="-33337" y="6589675"/>
            <a:ext cx="7076297" cy="246221"/>
          </a:xfrm>
          <a:prstGeom prst="rect">
            <a:avLst/>
          </a:prstGeom>
        </p:spPr>
        <p:txBody>
          <a:bodyPr wrap="square">
            <a:spAutoFit/>
          </a:bodyPr>
          <a:lstStyle/>
          <a:p>
            <a:r>
              <a:rPr lang="pt-PT" sz="1000" cap="small" spc="130" dirty="0" smtClean="0">
                <a:solidFill>
                  <a:schemeClr val="bg1">
                    <a:lumMod val="75000"/>
                  </a:schemeClr>
                </a:solidFill>
                <a:latin typeface="Arial" panose="020B0604020202020204" pitchFamily="34" charset="0"/>
                <a:cs typeface="Arial" panose="020B0604020202020204" pitchFamily="34" charset="0"/>
              </a:rPr>
              <a:t>//////// 12.julho.2016 /// Lisboa</a:t>
            </a:r>
            <a:endParaRPr lang="pt-PT" sz="1000" cap="small" spc="130" dirty="0">
              <a:solidFill>
                <a:schemeClr val="bg1">
                  <a:lumMod val="75000"/>
                </a:schemeClr>
              </a:solidFill>
              <a:latin typeface="Arial" panose="020B0604020202020204" pitchFamily="34" charset="0"/>
              <a:cs typeface="Arial" panose="020B0604020202020204" pitchFamily="34" charset="0"/>
            </a:endParaRPr>
          </a:p>
        </p:txBody>
      </p:sp>
      <p:sp>
        <p:nvSpPr>
          <p:cNvPr id="12" name="Rectângulo 16"/>
          <p:cNvSpPr/>
          <p:nvPr/>
        </p:nvSpPr>
        <p:spPr>
          <a:xfrm>
            <a:off x="-33336" y="6434666"/>
            <a:ext cx="7076297" cy="246221"/>
          </a:xfrm>
          <a:prstGeom prst="rect">
            <a:avLst/>
          </a:prstGeom>
        </p:spPr>
        <p:txBody>
          <a:bodyPr wrap="square">
            <a:spAutoFit/>
          </a:bodyPr>
          <a:lstStyle/>
          <a:p>
            <a:r>
              <a:rPr lang="pt-PT" sz="1000" b="1" cap="small" spc="110" dirty="0" smtClean="0">
                <a:solidFill>
                  <a:schemeClr val="bg1">
                    <a:lumMod val="65000"/>
                  </a:schemeClr>
                </a:solidFill>
                <a:latin typeface="Arial" panose="020B0604020202020204" pitchFamily="34" charset="0"/>
                <a:cs typeface="Arial" panose="020B0604020202020204" pitchFamily="34" charset="0"/>
              </a:rPr>
              <a:t>////////</a:t>
            </a:r>
            <a:r>
              <a:rPr lang="pt-PT" sz="1000" cap="small" spc="110" dirty="0" smtClean="0">
                <a:solidFill>
                  <a:schemeClr val="bg1">
                    <a:lumMod val="65000"/>
                  </a:schemeClr>
                </a:solidFill>
                <a:latin typeface="Arial" panose="020B0604020202020204" pitchFamily="34" charset="0"/>
                <a:cs typeface="Arial" panose="020B0604020202020204" pitchFamily="34" charset="0"/>
              </a:rPr>
              <a:t> </a:t>
            </a:r>
            <a:r>
              <a:rPr lang="pt-PT" sz="1000" b="1" cap="small" spc="110" dirty="0" smtClean="0">
                <a:solidFill>
                  <a:schemeClr val="bg1">
                    <a:lumMod val="65000"/>
                  </a:schemeClr>
                </a:solidFill>
                <a:latin typeface="Arial" panose="020B0604020202020204" pitchFamily="34" charset="0"/>
                <a:cs typeface="Arial" panose="020B0604020202020204" pitchFamily="34" charset="0"/>
              </a:rPr>
              <a:t>Sessão de Esclarecimentos sobre o Ciclo Urbano da Água</a:t>
            </a:r>
            <a:endParaRPr lang="pt-PT" sz="1000" cap="small" spc="110" dirty="0">
              <a:solidFill>
                <a:schemeClr val="bg1">
                  <a:lumMod val="65000"/>
                </a:schemeClr>
              </a:solidFill>
              <a:latin typeface="Arial" panose="020B0604020202020204" pitchFamily="34" charset="0"/>
              <a:cs typeface="Arial" panose="020B0604020202020204" pitchFamily="34" charset="0"/>
            </a:endParaRPr>
          </a:p>
        </p:txBody>
      </p:sp>
      <p:sp>
        <p:nvSpPr>
          <p:cNvPr id="13" name="Rectângulo 16"/>
          <p:cNvSpPr/>
          <p:nvPr/>
        </p:nvSpPr>
        <p:spPr>
          <a:xfrm>
            <a:off x="340490" y="488352"/>
            <a:ext cx="7895852" cy="369332"/>
          </a:xfrm>
          <a:prstGeom prst="rect">
            <a:avLst/>
          </a:prstGeom>
        </p:spPr>
        <p:txBody>
          <a:bodyPr wrap="square">
            <a:spAutoFit/>
          </a:bodyPr>
          <a:lstStyle/>
          <a:p>
            <a:pPr>
              <a:spcAft>
                <a:spcPts val="600"/>
              </a:spcAft>
              <a:buClr>
                <a:schemeClr val="accent6">
                  <a:lumMod val="75000"/>
                </a:schemeClr>
              </a:buClr>
            </a:pPr>
            <a:r>
              <a:rPr lang="pt-PT" b="1" cap="small" spc="130" dirty="0" smtClean="0">
                <a:solidFill>
                  <a:schemeClr val="accent6">
                    <a:lumMod val="75000"/>
                  </a:schemeClr>
                </a:solidFill>
                <a:latin typeface="Arial" panose="020B0604020202020204" pitchFamily="34" charset="0"/>
                <a:cs typeface="Arial" panose="020B0604020202020204" pitchFamily="34" charset="0"/>
              </a:rPr>
              <a:t>Critérios de Seleção nos Concursos Públicos</a:t>
            </a:r>
            <a:endParaRPr lang="pt-PT" b="1" cap="small" spc="130" dirty="0">
              <a:solidFill>
                <a:schemeClr val="accent6">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0191866"/>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ixaDeTexto 8"/>
          <p:cNvSpPr txBox="1"/>
          <p:nvPr/>
        </p:nvSpPr>
        <p:spPr>
          <a:xfrm>
            <a:off x="109532" y="1272410"/>
            <a:ext cx="8662329" cy="5109091"/>
          </a:xfrm>
          <a:prstGeom prst="rect">
            <a:avLst/>
          </a:prstGeom>
          <a:noFill/>
        </p:spPr>
        <p:txBody>
          <a:bodyPr wrap="square" rtlCol="0">
            <a:spAutoFit/>
          </a:bodyPr>
          <a:lstStyle/>
          <a:p>
            <a:pPr marL="285750" indent="-285750">
              <a:spcBef>
                <a:spcPts val="600"/>
              </a:spcBef>
              <a:spcAft>
                <a:spcPts val="600"/>
              </a:spcAft>
              <a:buFont typeface="Wingdings" panose="05000000000000000000" pitchFamily="2" charset="2"/>
              <a:buChar char="§"/>
            </a:pPr>
            <a:r>
              <a:rPr lang="pt-PT" sz="1400" dirty="0" smtClean="0">
                <a:latin typeface="Arial" panose="020B0604020202020204" pitchFamily="34" charset="0"/>
                <a:cs typeface="Arial" panose="020B0604020202020204" pitchFamily="34" charset="0"/>
              </a:rPr>
              <a:t>Incluir no Caderno de Encargos uma Cláusula do género: Os </a:t>
            </a:r>
            <a:r>
              <a:rPr lang="pt-PT" sz="1400" dirty="0">
                <a:latin typeface="Arial" panose="020B0604020202020204" pitchFamily="34" charset="0"/>
                <a:cs typeface="Arial" panose="020B0604020202020204" pitchFamily="34" charset="0"/>
              </a:rPr>
              <a:t>requisitos mínimos da equipa de </a:t>
            </a:r>
            <a:r>
              <a:rPr lang="pt-PT" sz="1400" dirty="0" smtClean="0">
                <a:latin typeface="Arial" panose="020B0604020202020204" pitchFamily="34" charset="0"/>
                <a:cs typeface="Arial" panose="020B0604020202020204" pitchFamily="34" charset="0"/>
              </a:rPr>
              <a:t>Projeto </a:t>
            </a:r>
            <a:r>
              <a:rPr lang="pt-PT" sz="1400" dirty="0">
                <a:latin typeface="Arial" panose="020B0604020202020204" pitchFamily="34" charset="0"/>
                <a:cs typeface="Arial" panose="020B0604020202020204" pitchFamily="34" charset="0"/>
              </a:rPr>
              <a:t>em termos de quadros, e </a:t>
            </a:r>
            <a:r>
              <a:rPr lang="pt-PT" sz="1400" dirty="0" smtClean="0">
                <a:latin typeface="Arial" panose="020B0604020202020204" pitchFamily="34" charset="0"/>
                <a:cs typeface="Arial" panose="020B0604020202020204" pitchFamily="34" charset="0"/>
              </a:rPr>
              <a:t>respetiva formação, experiência profissional:</a:t>
            </a:r>
          </a:p>
          <a:p>
            <a:pPr marL="446088">
              <a:spcBef>
                <a:spcPts val="600"/>
              </a:spcBef>
              <a:spcAft>
                <a:spcPts val="600"/>
              </a:spcAft>
            </a:pPr>
            <a:r>
              <a:rPr lang="pt-PT" sz="1400" dirty="0" smtClean="0">
                <a:latin typeface="Arial" panose="020B0604020202020204" pitchFamily="34" charset="0"/>
                <a:cs typeface="Arial" panose="020B0604020202020204" pitchFamily="34" charset="0"/>
              </a:rPr>
              <a:t>a</a:t>
            </a:r>
            <a:r>
              <a:rPr lang="pt-PT" sz="1400" dirty="0">
                <a:latin typeface="Arial" panose="020B0604020202020204" pitchFamily="34" charset="0"/>
                <a:cs typeface="Arial" panose="020B0604020202020204" pitchFamily="34" charset="0"/>
              </a:rPr>
              <a:t>) </a:t>
            </a:r>
            <a:r>
              <a:rPr lang="pt-PT" sz="1400" b="1" dirty="0">
                <a:latin typeface="Arial" panose="020B0604020202020204" pitchFamily="34" charset="0"/>
                <a:cs typeface="Arial" panose="020B0604020202020204" pitchFamily="34" charset="0"/>
              </a:rPr>
              <a:t>Hidráulica (Sénior) </a:t>
            </a:r>
            <a:r>
              <a:rPr lang="pt-PT" sz="1400" dirty="0">
                <a:latin typeface="Arial" panose="020B0604020202020204" pitchFamily="34" charset="0"/>
                <a:cs typeface="Arial" panose="020B0604020202020204" pitchFamily="34" charset="0"/>
              </a:rPr>
              <a:t>– 1 (um) profissional com formação de Eng.º </a:t>
            </a:r>
            <a:r>
              <a:rPr lang="pt-PT" sz="1400" dirty="0" smtClean="0">
                <a:latin typeface="Arial" panose="020B0604020202020204" pitchFamily="34" charset="0"/>
                <a:cs typeface="Arial" panose="020B0604020202020204" pitchFamily="34" charset="0"/>
              </a:rPr>
              <a:t>Civil </a:t>
            </a:r>
            <a:r>
              <a:rPr lang="pt-PT" sz="1400" dirty="0">
                <a:latin typeface="Arial" panose="020B0604020202020204" pitchFamily="34" charset="0"/>
                <a:cs typeface="Arial" panose="020B0604020202020204" pitchFamily="34" charset="0"/>
              </a:rPr>
              <a:t>– Ramo Hidráulica, membro </a:t>
            </a:r>
            <a:r>
              <a:rPr lang="pt-PT" sz="1400" dirty="0" smtClean="0">
                <a:latin typeface="Arial" panose="020B0604020202020204" pitchFamily="34" charset="0"/>
                <a:cs typeface="Arial" panose="020B0604020202020204" pitchFamily="34" charset="0"/>
              </a:rPr>
              <a:t>de ordem </a:t>
            </a:r>
            <a:r>
              <a:rPr lang="pt-PT" sz="1400" dirty="0">
                <a:latin typeface="Arial" panose="020B0604020202020204" pitchFamily="34" charset="0"/>
                <a:cs typeface="Arial" panose="020B0604020202020204" pitchFamily="34" charset="0"/>
              </a:rPr>
              <a:t>ou associação profissional reconhecida, com experiência profissional mínima de 15 (quinze) </a:t>
            </a:r>
            <a:r>
              <a:rPr lang="pt-PT" sz="1400" dirty="0" smtClean="0">
                <a:latin typeface="Arial" panose="020B0604020202020204" pitchFamily="34" charset="0"/>
                <a:cs typeface="Arial" panose="020B0604020202020204" pitchFamily="34" charset="0"/>
              </a:rPr>
              <a:t>anos e </a:t>
            </a:r>
            <a:r>
              <a:rPr lang="pt-PT" sz="1400" dirty="0">
                <a:latin typeface="Arial" panose="020B0604020202020204" pitchFamily="34" charset="0"/>
                <a:cs typeface="Arial" panose="020B0604020202020204" pitchFamily="34" charset="0"/>
              </a:rPr>
              <a:t>experiência demonstrada em </a:t>
            </a:r>
            <a:r>
              <a:rPr lang="pt-PT" sz="1400" dirty="0" smtClean="0">
                <a:latin typeface="Arial" panose="020B0604020202020204" pitchFamily="34" charset="0"/>
                <a:cs typeface="Arial" panose="020B0604020202020204" pitchFamily="34" charset="0"/>
              </a:rPr>
              <a:t>projetos </a:t>
            </a:r>
            <a:r>
              <a:rPr lang="pt-PT" sz="1400" dirty="0">
                <a:latin typeface="Arial" panose="020B0604020202020204" pitchFamily="34" charset="0"/>
                <a:cs typeface="Arial" panose="020B0604020202020204" pitchFamily="34" charset="0"/>
              </a:rPr>
              <a:t>de saneamento ou abastecimento de água </a:t>
            </a:r>
            <a:r>
              <a:rPr lang="pt-PT" sz="1400" dirty="0" smtClean="0">
                <a:latin typeface="Arial" panose="020B0604020202020204" pitchFamily="34" charset="0"/>
                <a:cs typeface="Arial" panose="020B0604020202020204" pitchFamily="34" charset="0"/>
              </a:rPr>
              <a:t>.</a:t>
            </a:r>
            <a:endParaRPr lang="pt-PT" sz="1400" dirty="0">
              <a:latin typeface="Arial" panose="020B0604020202020204" pitchFamily="34" charset="0"/>
              <a:cs typeface="Arial" panose="020B0604020202020204" pitchFamily="34" charset="0"/>
            </a:endParaRPr>
          </a:p>
          <a:p>
            <a:pPr marL="446088">
              <a:spcBef>
                <a:spcPts val="600"/>
              </a:spcBef>
              <a:spcAft>
                <a:spcPts val="600"/>
              </a:spcAft>
            </a:pPr>
            <a:r>
              <a:rPr lang="pt-PT" sz="1400" dirty="0">
                <a:latin typeface="Arial" panose="020B0604020202020204" pitchFamily="34" charset="0"/>
                <a:cs typeface="Arial" panose="020B0604020202020204" pitchFamily="34" charset="0"/>
              </a:rPr>
              <a:t>b) </a:t>
            </a:r>
            <a:r>
              <a:rPr lang="pt-PT" sz="1400" b="1" dirty="0">
                <a:latin typeface="Arial" panose="020B0604020202020204" pitchFamily="34" charset="0"/>
                <a:cs typeface="Arial" panose="020B0604020202020204" pitchFamily="34" charset="0"/>
              </a:rPr>
              <a:t>Hidráulica </a:t>
            </a:r>
            <a:r>
              <a:rPr lang="pt-PT" sz="1400" dirty="0">
                <a:latin typeface="Arial" panose="020B0604020202020204" pitchFamily="34" charset="0"/>
                <a:cs typeface="Arial" panose="020B0604020202020204" pitchFamily="34" charset="0"/>
              </a:rPr>
              <a:t>– 1 (um) profissional com formação de Eng.º </a:t>
            </a:r>
            <a:r>
              <a:rPr lang="pt-PT" sz="1400" dirty="0" smtClean="0">
                <a:latin typeface="Arial" panose="020B0604020202020204" pitchFamily="34" charset="0"/>
                <a:cs typeface="Arial" panose="020B0604020202020204" pitchFamily="34" charset="0"/>
              </a:rPr>
              <a:t>Civil </a:t>
            </a:r>
            <a:r>
              <a:rPr lang="pt-PT" sz="1400" dirty="0">
                <a:latin typeface="Arial" panose="020B0604020202020204" pitchFamily="34" charset="0"/>
                <a:cs typeface="Arial" panose="020B0604020202020204" pitchFamily="34" charset="0"/>
              </a:rPr>
              <a:t>– Ramo Hidráulica, membro de ordem </a:t>
            </a:r>
            <a:r>
              <a:rPr lang="pt-PT" sz="1400" dirty="0" smtClean="0">
                <a:latin typeface="Arial" panose="020B0604020202020204" pitchFamily="34" charset="0"/>
                <a:cs typeface="Arial" panose="020B0604020202020204" pitchFamily="34" charset="0"/>
              </a:rPr>
              <a:t>ou associação </a:t>
            </a:r>
            <a:r>
              <a:rPr lang="pt-PT" sz="1400" dirty="0">
                <a:latin typeface="Arial" panose="020B0604020202020204" pitchFamily="34" charset="0"/>
                <a:cs typeface="Arial" panose="020B0604020202020204" pitchFamily="34" charset="0"/>
              </a:rPr>
              <a:t>profissional reconhecida, com experiência profissional mínima de 5 (cinco) anos </a:t>
            </a:r>
            <a:r>
              <a:rPr lang="pt-PT" sz="1400" dirty="0" smtClean="0">
                <a:latin typeface="Arial" panose="020B0604020202020204" pitchFamily="34" charset="0"/>
                <a:cs typeface="Arial" panose="020B0604020202020204" pitchFamily="34" charset="0"/>
              </a:rPr>
              <a:t>e experiência </a:t>
            </a:r>
            <a:r>
              <a:rPr lang="pt-PT" sz="1400" dirty="0">
                <a:latin typeface="Arial" panose="020B0604020202020204" pitchFamily="34" charset="0"/>
                <a:cs typeface="Arial" panose="020B0604020202020204" pitchFamily="34" charset="0"/>
              </a:rPr>
              <a:t>demonstrada em </a:t>
            </a:r>
            <a:r>
              <a:rPr lang="pt-PT" sz="1400" dirty="0" smtClean="0">
                <a:latin typeface="Arial" panose="020B0604020202020204" pitchFamily="34" charset="0"/>
                <a:cs typeface="Arial" panose="020B0604020202020204" pitchFamily="34" charset="0"/>
              </a:rPr>
              <a:t>projetos </a:t>
            </a:r>
            <a:r>
              <a:rPr lang="pt-PT" sz="1400" dirty="0">
                <a:latin typeface="Arial" panose="020B0604020202020204" pitchFamily="34" charset="0"/>
                <a:cs typeface="Arial" panose="020B0604020202020204" pitchFamily="34" charset="0"/>
              </a:rPr>
              <a:t>de saneamento ou abastecimento de </a:t>
            </a:r>
            <a:r>
              <a:rPr lang="pt-PT" sz="1400" dirty="0" smtClean="0">
                <a:latin typeface="Arial" panose="020B0604020202020204" pitchFamily="34" charset="0"/>
                <a:cs typeface="Arial" panose="020B0604020202020204" pitchFamily="34" charset="0"/>
              </a:rPr>
              <a:t>água.</a:t>
            </a:r>
            <a:endParaRPr lang="pt-PT" sz="1400" dirty="0">
              <a:latin typeface="Arial" panose="020B0604020202020204" pitchFamily="34" charset="0"/>
              <a:cs typeface="Arial" panose="020B0604020202020204" pitchFamily="34" charset="0"/>
            </a:endParaRPr>
          </a:p>
          <a:p>
            <a:pPr marL="446088">
              <a:spcBef>
                <a:spcPts val="600"/>
              </a:spcBef>
              <a:spcAft>
                <a:spcPts val="600"/>
              </a:spcAft>
            </a:pPr>
            <a:r>
              <a:rPr lang="pt-PT" sz="1400" dirty="0">
                <a:latin typeface="Arial" panose="020B0604020202020204" pitchFamily="34" charset="0"/>
                <a:cs typeface="Arial" panose="020B0604020202020204" pitchFamily="34" charset="0"/>
              </a:rPr>
              <a:t>c) </a:t>
            </a:r>
            <a:r>
              <a:rPr lang="pt-PT" sz="1400" b="1" dirty="0">
                <a:latin typeface="Arial" panose="020B0604020202020204" pitchFamily="34" charset="0"/>
                <a:cs typeface="Arial" panose="020B0604020202020204" pitchFamily="34" charset="0"/>
              </a:rPr>
              <a:t>Tratamento </a:t>
            </a:r>
            <a:r>
              <a:rPr lang="pt-PT" sz="1400" dirty="0">
                <a:latin typeface="Arial" panose="020B0604020202020204" pitchFamily="34" charset="0"/>
                <a:cs typeface="Arial" panose="020B0604020202020204" pitchFamily="34" charset="0"/>
              </a:rPr>
              <a:t>- 1 (um) profissional com formação de Eng.º Ambiente/Sanitária/Civil/Química, membro </a:t>
            </a:r>
            <a:r>
              <a:rPr lang="pt-PT" sz="1400" dirty="0" smtClean="0">
                <a:latin typeface="Arial" panose="020B0604020202020204" pitchFamily="34" charset="0"/>
                <a:cs typeface="Arial" panose="020B0604020202020204" pitchFamily="34" charset="0"/>
              </a:rPr>
              <a:t>de ordem </a:t>
            </a:r>
            <a:r>
              <a:rPr lang="pt-PT" sz="1400" dirty="0">
                <a:latin typeface="Arial" panose="020B0604020202020204" pitchFamily="34" charset="0"/>
                <a:cs typeface="Arial" panose="020B0604020202020204" pitchFamily="34" charset="0"/>
              </a:rPr>
              <a:t>ou associação profissional reconhecida, com experiência profissional mínima de 10 (dez) anos </a:t>
            </a:r>
            <a:r>
              <a:rPr lang="pt-PT" sz="1400" dirty="0" smtClean="0">
                <a:latin typeface="Arial" panose="020B0604020202020204" pitchFamily="34" charset="0"/>
                <a:cs typeface="Arial" panose="020B0604020202020204" pitchFamily="34" charset="0"/>
              </a:rPr>
              <a:t>e experiência </a:t>
            </a:r>
            <a:r>
              <a:rPr lang="pt-PT" sz="1400" dirty="0">
                <a:latin typeface="Arial" panose="020B0604020202020204" pitchFamily="34" charset="0"/>
                <a:cs typeface="Arial" panose="020B0604020202020204" pitchFamily="34" charset="0"/>
              </a:rPr>
              <a:t>demonstrada em </a:t>
            </a:r>
            <a:r>
              <a:rPr lang="pt-PT" sz="1400" dirty="0" smtClean="0">
                <a:latin typeface="Arial" panose="020B0604020202020204" pitchFamily="34" charset="0"/>
                <a:cs typeface="Arial" panose="020B0604020202020204" pitchFamily="34" charset="0"/>
              </a:rPr>
              <a:t>projetos </a:t>
            </a:r>
            <a:r>
              <a:rPr lang="pt-PT" sz="1400" dirty="0">
                <a:latin typeface="Arial" panose="020B0604020202020204" pitchFamily="34" charset="0"/>
                <a:cs typeface="Arial" panose="020B0604020202020204" pitchFamily="34" charset="0"/>
              </a:rPr>
              <a:t>de Estações de Tratamento de Água (ETA</a:t>
            </a:r>
            <a:r>
              <a:rPr lang="pt-PT" sz="1400" dirty="0" smtClean="0">
                <a:latin typeface="Arial" panose="020B0604020202020204" pitchFamily="34" charset="0"/>
                <a:cs typeface="Arial" panose="020B0604020202020204" pitchFamily="34" charset="0"/>
              </a:rPr>
              <a:t>). </a:t>
            </a:r>
          </a:p>
          <a:p>
            <a:pPr marL="446088">
              <a:spcBef>
                <a:spcPts val="600"/>
              </a:spcBef>
              <a:spcAft>
                <a:spcPts val="600"/>
              </a:spcAft>
            </a:pPr>
            <a:r>
              <a:rPr lang="pt-PT" sz="1400" dirty="0">
                <a:latin typeface="Arial" panose="020B0604020202020204" pitchFamily="34" charset="0"/>
                <a:cs typeface="Arial" panose="020B0604020202020204" pitchFamily="34" charset="0"/>
              </a:rPr>
              <a:t>d</a:t>
            </a:r>
            <a:r>
              <a:rPr lang="pt-PT" sz="1400" dirty="0" smtClean="0">
                <a:latin typeface="Arial" panose="020B0604020202020204" pitchFamily="34" charset="0"/>
                <a:cs typeface="Arial" panose="020B0604020202020204" pitchFamily="34" charset="0"/>
              </a:rPr>
              <a:t>) </a:t>
            </a:r>
            <a:r>
              <a:rPr lang="pt-PT" sz="1400" b="1" dirty="0">
                <a:latin typeface="Arial" panose="020B0604020202020204" pitchFamily="34" charset="0"/>
                <a:cs typeface="Arial" panose="020B0604020202020204" pitchFamily="34" charset="0"/>
              </a:rPr>
              <a:t>Desenho </a:t>
            </a:r>
            <a:r>
              <a:rPr lang="pt-PT" sz="1400" dirty="0">
                <a:latin typeface="Arial" panose="020B0604020202020204" pitchFamily="34" charset="0"/>
                <a:cs typeface="Arial" panose="020B0604020202020204" pitchFamily="34" charset="0"/>
              </a:rPr>
              <a:t>– </a:t>
            </a:r>
            <a:r>
              <a:rPr lang="pt-PT" sz="1400" dirty="0" smtClean="0">
                <a:latin typeface="Arial" panose="020B0604020202020204" pitchFamily="34" charset="0"/>
                <a:cs typeface="Arial" panose="020B0604020202020204" pitchFamily="34" charset="0"/>
              </a:rPr>
              <a:t>Profissional(ais</a:t>
            </a:r>
            <a:r>
              <a:rPr lang="pt-PT" sz="1400" dirty="0">
                <a:latin typeface="Arial" panose="020B0604020202020204" pitchFamily="34" charset="0"/>
                <a:cs typeface="Arial" panose="020B0604020202020204" pitchFamily="34" charset="0"/>
              </a:rPr>
              <a:t>) com experiência em desenho de </a:t>
            </a:r>
            <a:r>
              <a:rPr lang="pt-PT" sz="1400" dirty="0" smtClean="0">
                <a:latin typeface="Arial" panose="020B0604020202020204" pitchFamily="34" charset="0"/>
                <a:cs typeface="Arial" panose="020B0604020202020204" pitchFamily="34" charset="0"/>
              </a:rPr>
              <a:t>projetos </a:t>
            </a:r>
            <a:r>
              <a:rPr lang="pt-PT" sz="1400" dirty="0">
                <a:latin typeface="Arial" panose="020B0604020202020204" pitchFamily="34" charset="0"/>
                <a:cs typeface="Arial" panose="020B0604020202020204" pitchFamily="34" charset="0"/>
              </a:rPr>
              <a:t>de saneamento ou </a:t>
            </a:r>
            <a:r>
              <a:rPr lang="pt-PT" sz="1400" dirty="0" smtClean="0">
                <a:latin typeface="Arial" panose="020B0604020202020204" pitchFamily="34" charset="0"/>
                <a:cs typeface="Arial" panose="020B0604020202020204" pitchFamily="34" charset="0"/>
              </a:rPr>
              <a:t>abastecimento de </a:t>
            </a:r>
            <a:r>
              <a:rPr lang="pt-PT" sz="1400" dirty="0">
                <a:latin typeface="Arial" panose="020B0604020202020204" pitchFamily="34" charset="0"/>
                <a:cs typeface="Arial" panose="020B0604020202020204" pitchFamily="34" charset="0"/>
              </a:rPr>
              <a:t>águas, preferencialmente com curso de formação e conhecimentos específicos para as funções </a:t>
            </a:r>
            <a:r>
              <a:rPr lang="pt-PT" sz="1400" dirty="0" smtClean="0">
                <a:latin typeface="Arial" panose="020B0604020202020204" pitchFamily="34" charset="0"/>
                <a:cs typeface="Arial" panose="020B0604020202020204" pitchFamily="34" charset="0"/>
              </a:rPr>
              <a:t>que irá </a:t>
            </a:r>
            <a:r>
              <a:rPr lang="pt-PT" sz="1400" dirty="0">
                <a:latin typeface="Arial" panose="020B0604020202020204" pitchFamily="34" charset="0"/>
                <a:cs typeface="Arial" panose="020B0604020202020204" pitchFamily="34" charset="0"/>
              </a:rPr>
              <a:t>desempenhar - </a:t>
            </a:r>
            <a:r>
              <a:rPr lang="pt-PT" sz="1400" dirty="0" smtClean="0">
                <a:latin typeface="Arial" panose="020B0604020202020204" pitchFamily="34" charset="0"/>
                <a:cs typeface="Arial" panose="020B0604020202020204" pitchFamily="34" charset="0"/>
              </a:rPr>
              <a:t>afetação </a:t>
            </a:r>
            <a:r>
              <a:rPr lang="pt-PT" sz="1400" dirty="0">
                <a:latin typeface="Arial" panose="020B0604020202020204" pitchFamily="34" charset="0"/>
                <a:cs typeface="Arial" panose="020B0604020202020204" pitchFamily="34" charset="0"/>
              </a:rPr>
              <a:t>necessária para o cumprimento do </a:t>
            </a:r>
            <a:r>
              <a:rPr lang="pt-PT" sz="1400" dirty="0" smtClean="0">
                <a:latin typeface="Arial" panose="020B0604020202020204" pitchFamily="34" charset="0"/>
                <a:cs typeface="Arial" panose="020B0604020202020204" pitchFamily="34" charset="0"/>
              </a:rPr>
              <a:t>objeto </a:t>
            </a:r>
            <a:r>
              <a:rPr lang="pt-PT" sz="1400" dirty="0">
                <a:latin typeface="Arial" panose="020B0604020202020204" pitchFamily="34" charset="0"/>
                <a:cs typeface="Arial" panose="020B0604020202020204" pitchFamily="34" charset="0"/>
              </a:rPr>
              <a:t>contratual</a:t>
            </a:r>
            <a:r>
              <a:rPr lang="pt-PT" sz="1400" dirty="0" smtClean="0">
                <a:latin typeface="Arial" panose="020B0604020202020204" pitchFamily="34" charset="0"/>
                <a:cs typeface="Arial" panose="020B0604020202020204" pitchFamily="34" charset="0"/>
              </a:rPr>
              <a:t>;</a:t>
            </a:r>
          </a:p>
          <a:p>
            <a:pPr marL="446088">
              <a:spcBef>
                <a:spcPts val="600"/>
              </a:spcBef>
              <a:spcAft>
                <a:spcPts val="600"/>
              </a:spcAft>
            </a:pPr>
            <a:r>
              <a:rPr lang="pt-PT" sz="1400" b="1" dirty="0" smtClean="0">
                <a:latin typeface="Arial" panose="020B0604020202020204" pitchFamily="34" charset="0"/>
                <a:cs typeface="Arial" panose="020B0604020202020204" pitchFamily="34" charset="0"/>
              </a:rPr>
              <a:t>e) Medidor </a:t>
            </a:r>
            <a:r>
              <a:rPr lang="pt-PT" sz="1400" b="1" dirty="0">
                <a:latin typeface="Arial" panose="020B0604020202020204" pitchFamily="34" charset="0"/>
                <a:cs typeface="Arial" panose="020B0604020202020204" pitchFamily="34" charset="0"/>
              </a:rPr>
              <a:t>(</a:t>
            </a:r>
            <a:r>
              <a:rPr lang="pt-PT" sz="1400" b="1" dirty="0" err="1">
                <a:latin typeface="Arial" panose="020B0604020202020204" pitchFamily="34" charset="0"/>
                <a:cs typeface="Arial" panose="020B0604020202020204" pitchFamily="34" charset="0"/>
              </a:rPr>
              <a:t>es</a:t>
            </a:r>
            <a:r>
              <a:rPr lang="pt-PT" sz="1400" b="1" dirty="0">
                <a:latin typeface="Arial" panose="020B0604020202020204" pitchFamily="34" charset="0"/>
                <a:cs typeface="Arial" panose="020B0604020202020204" pitchFamily="34" charset="0"/>
              </a:rPr>
              <a:t>) / Orçamentista (s) </a:t>
            </a:r>
            <a:r>
              <a:rPr lang="pt-PT" sz="1400" dirty="0">
                <a:latin typeface="Arial" panose="020B0604020202020204" pitchFamily="34" charset="0"/>
                <a:cs typeface="Arial" panose="020B0604020202020204" pitchFamily="34" charset="0"/>
              </a:rPr>
              <a:t>– </a:t>
            </a:r>
            <a:r>
              <a:rPr lang="pt-PT" sz="1400" dirty="0" smtClean="0">
                <a:latin typeface="Arial" panose="020B0604020202020204" pitchFamily="34" charset="0"/>
                <a:cs typeface="Arial" panose="020B0604020202020204" pitchFamily="34" charset="0"/>
              </a:rPr>
              <a:t>Profissional(ais</a:t>
            </a:r>
            <a:r>
              <a:rPr lang="pt-PT" sz="1400" dirty="0">
                <a:latin typeface="Arial" panose="020B0604020202020204" pitchFamily="34" charset="0"/>
                <a:cs typeface="Arial" panose="020B0604020202020204" pitchFamily="34" charset="0"/>
              </a:rPr>
              <a:t>) com experiência na medição e orçamentação </a:t>
            </a:r>
            <a:r>
              <a:rPr lang="pt-PT" sz="1400" dirty="0" smtClean="0">
                <a:latin typeface="Arial" panose="020B0604020202020204" pitchFamily="34" charset="0"/>
                <a:cs typeface="Arial" panose="020B0604020202020204" pitchFamily="34" charset="0"/>
              </a:rPr>
              <a:t>de projetos </a:t>
            </a:r>
            <a:r>
              <a:rPr lang="pt-PT" sz="1400" dirty="0">
                <a:latin typeface="Arial" panose="020B0604020202020204" pitchFamily="34" charset="0"/>
                <a:cs typeface="Arial" panose="020B0604020202020204" pitchFamily="34" charset="0"/>
              </a:rPr>
              <a:t>deste género; preferencialmente com curso de formação e conhecimentos específicos para </a:t>
            </a:r>
            <a:r>
              <a:rPr lang="pt-PT" sz="1400" dirty="0" smtClean="0">
                <a:latin typeface="Arial" panose="020B0604020202020204" pitchFamily="34" charset="0"/>
                <a:cs typeface="Arial" panose="020B0604020202020204" pitchFamily="34" charset="0"/>
              </a:rPr>
              <a:t>as funções </a:t>
            </a:r>
            <a:r>
              <a:rPr lang="pt-PT" sz="1400" dirty="0">
                <a:latin typeface="Arial" panose="020B0604020202020204" pitchFamily="34" charset="0"/>
                <a:cs typeface="Arial" panose="020B0604020202020204" pitchFamily="34" charset="0"/>
              </a:rPr>
              <a:t>que irá desempenhar - </a:t>
            </a:r>
            <a:r>
              <a:rPr lang="pt-PT" sz="1400" dirty="0" smtClean="0">
                <a:latin typeface="Arial" panose="020B0604020202020204" pitchFamily="34" charset="0"/>
                <a:cs typeface="Arial" panose="020B0604020202020204" pitchFamily="34" charset="0"/>
              </a:rPr>
              <a:t>afetação </a:t>
            </a:r>
            <a:r>
              <a:rPr lang="pt-PT" sz="1400" dirty="0">
                <a:latin typeface="Arial" panose="020B0604020202020204" pitchFamily="34" charset="0"/>
                <a:cs typeface="Arial" panose="020B0604020202020204" pitchFamily="34" charset="0"/>
              </a:rPr>
              <a:t>necessária para o cumprimento do </a:t>
            </a:r>
            <a:r>
              <a:rPr lang="pt-PT" sz="1400" dirty="0" smtClean="0">
                <a:latin typeface="Arial" panose="020B0604020202020204" pitchFamily="34" charset="0"/>
                <a:cs typeface="Arial" panose="020B0604020202020204" pitchFamily="34" charset="0"/>
              </a:rPr>
              <a:t>objeto contratual</a:t>
            </a:r>
            <a:endParaRPr lang="pt-PT" sz="1400" b="1" dirty="0" smtClean="0">
              <a:latin typeface="Arial" panose="020B0604020202020204" pitchFamily="34" charset="0"/>
              <a:cs typeface="Arial" panose="020B0604020202020204" pitchFamily="34" charset="0"/>
            </a:endParaRPr>
          </a:p>
          <a:p>
            <a:pPr marL="285750" indent="-285750">
              <a:spcBef>
                <a:spcPts val="600"/>
              </a:spcBef>
              <a:spcAft>
                <a:spcPts val="600"/>
              </a:spcAft>
              <a:buFont typeface="Wingdings" panose="05000000000000000000" pitchFamily="2" charset="2"/>
              <a:buChar char="§"/>
            </a:pPr>
            <a:r>
              <a:rPr lang="pt-PT" sz="1400" b="1" dirty="0" smtClean="0">
                <a:latin typeface="Arial" panose="020B0604020202020204" pitchFamily="34" charset="0"/>
                <a:cs typeface="Arial" panose="020B0604020202020204" pitchFamily="34" charset="0"/>
              </a:rPr>
              <a:t>Incluir na Cláusula dos Documentos a Apresentar em sede de Habilitação, os currículos do pessoal, comprovativos da experiência profissional, etc.</a:t>
            </a:r>
            <a:endParaRPr lang="pt-PT" sz="1400" b="1" dirty="0">
              <a:latin typeface="Arial" panose="020B0604020202020204" pitchFamily="34" charset="0"/>
              <a:cs typeface="Arial" panose="020B0604020202020204" pitchFamily="34" charset="0"/>
            </a:endParaRPr>
          </a:p>
        </p:txBody>
      </p:sp>
      <p:sp>
        <p:nvSpPr>
          <p:cNvPr id="10" name="Rectângulo 16"/>
          <p:cNvSpPr/>
          <p:nvPr/>
        </p:nvSpPr>
        <p:spPr>
          <a:xfrm>
            <a:off x="340490" y="108655"/>
            <a:ext cx="8803510" cy="400110"/>
          </a:xfrm>
          <a:prstGeom prst="rect">
            <a:avLst/>
          </a:prstGeom>
        </p:spPr>
        <p:txBody>
          <a:bodyPr wrap="square">
            <a:spAutoFit/>
          </a:bodyPr>
          <a:lstStyle/>
          <a:p>
            <a:pPr>
              <a:spcAft>
                <a:spcPts val="600"/>
              </a:spcAft>
              <a:buClr>
                <a:schemeClr val="accent6">
                  <a:lumMod val="75000"/>
                </a:schemeClr>
              </a:buClr>
            </a:pPr>
            <a:r>
              <a:rPr lang="pt-PT" sz="2000" cap="small" spc="130" dirty="0">
                <a:solidFill>
                  <a:schemeClr val="bg1">
                    <a:lumMod val="75000"/>
                  </a:schemeClr>
                </a:solidFill>
                <a:latin typeface="Arial" panose="020B0604020202020204" pitchFamily="34" charset="0"/>
                <a:cs typeface="Arial" panose="020B0604020202020204" pitchFamily="34" charset="0"/>
              </a:rPr>
              <a:t>1</a:t>
            </a:r>
            <a:r>
              <a:rPr lang="pt-PT" sz="2000" cap="small" spc="130" dirty="0" smtClean="0">
                <a:solidFill>
                  <a:schemeClr val="bg1">
                    <a:lumMod val="75000"/>
                  </a:schemeClr>
                </a:solidFill>
                <a:latin typeface="Arial" panose="020B0604020202020204" pitchFamily="34" charset="0"/>
                <a:cs typeface="Arial" panose="020B0604020202020204" pitchFamily="34" charset="0"/>
              </a:rPr>
              <a:t> /// Contratação Pública</a:t>
            </a:r>
            <a:endParaRPr lang="pt-PT" sz="2000" cap="small" spc="130" dirty="0">
              <a:solidFill>
                <a:schemeClr val="bg1">
                  <a:lumMod val="75000"/>
                </a:schemeClr>
              </a:solidFill>
              <a:latin typeface="Arial" panose="020B0604020202020204" pitchFamily="34" charset="0"/>
              <a:cs typeface="Arial" panose="020B0604020202020204" pitchFamily="34" charset="0"/>
            </a:endParaRPr>
          </a:p>
        </p:txBody>
      </p:sp>
      <p:grpSp>
        <p:nvGrpSpPr>
          <p:cNvPr id="11" name="Grupo 10"/>
          <p:cNvGrpSpPr/>
          <p:nvPr/>
        </p:nvGrpSpPr>
        <p:grpSpPr>
          <a:xfrm>
            <a:off x="4924735" y="6381501"/>
            <a:ext cx="4087442" cy="423335"/>
            <a:chOff x="4745272" y="6379632"/>
            <a:chExt cx="4087442" cy="423335"/>
          </a:xfrm>
        </p:grpSpPr>
        <p:pic>
          <p:nvPicPr>
            <p:cNvPr id="12" name="Picture 5"/>
            <p:cNvPicPr>
              <a:picLocks noChangeAspect="1"/>
            </p:cNvPicPr>
            <p:nvPr/>
          </p:nvPicPr>
          <p:blipFill rotWithShape="1">
            <a:blip r:embed="rId2" cstate="print">
              <a:extLst>
                <a:ext uri="{28A0092B-C50C-407E-A947-70E740481C1C}">
                  <a14:useLocalDpi xmlns:a14="http://schemas.microsoft.com/office/drawing/2010/main" val="0"/>
                </a:ext>
              </a:extLst>
            </a:blip>
            <a:srcRect r="20884" b="-13843"/>
            <a:stretch/>
          </p:blipFill>
          <p:spPr>
            <a:xfrm>
              <a:off x="4745272" y="6384424"/>
              <a:ext cx="2176523" cy="367250"/>
            </a:xfrm>
            <a:prstGeom prst="rect">
              <a:avLst/>
            </a:prstGeom>
          </p:spPr>
        </p:pic>
        <p:pic>
          <p:nvPicPr>
            <p:cNvPr id="13" name="Picture 18"/>
            <p:cNvPicPr>
              <a:picLocks noChangeAspect="1"/>
            </p:cNvPicPr>
            <p:nvPr/>
          </p:nvPicPr>
          <p:blipFill rotWithShape="1">
            <a:blip r:embed="rId3">
              <a:extLst>
                <a:ext uri="{28A0092B-C50C-407E-A947-70E740481C1C}">
                  <a14:useLocalDpi xmlns:a14="http://schemas.microsoft.com/office/drawing/2010/main" val="0"/>
                </a:ext>
              </a:extLst>
            </a:blip>
            <a:srcRect l="25787" t="12679" r="54353" b="11707"/>
            <a:stretch/>
          </p:blipFill>
          <p:spPr>
            <a:xfrm>
              <a:off x="7014545" y="6379632"/>
              <a:ext cx="1818169" cy="423335"/>
            </a:xfrm>
            <a:prstGeom prst="rect">
              <a:avLst/>
            </a:prstGeom>
          </p:spPr>
        </p:pic>
      </p:grpSp>
      <p:sp>
        <p:nvSpPr>
          <p:cNvPr id="14" name="Rectângulo 16"/>
          <p:cNvSpPr/>
          <p:nvPr/>
        </p:nvSpPr>
        <p:spPr>
          <a:xfrm>
            <a:off x="-33337" y="6589675"/>
            <a:ext cx="7076297" cy="246221"/>
          </a:xfrm>
          <a:prstGeom prst="rect">
            <a:avLst/>
          </a:prstGeom>
        </p:spPr>
        <p:txBody>
          <a:bodyPr wrap="square">
            <a:spAutoFit/>
          </a:bodyPr>
          <a:lstStyle/>
          <a:p>
            <a:r>
              <a:rPr lang="pt-PT" sz="1000" cap="small" spc="130" dirty="0" smtClean="0">
                <a:solidFill>
                  <a:schemeClr val="bg1">
                    <a:lumMod val="75000"/>
                  </a:schemeClr>
                </a:solidFill>
                <a:latin typeface="Arial" panose="020B0604020202020204" pitchFamily="34" charset="0"/>
                <a:cs typeface="Arial" panose="020B0604020202020204" pitchFamily="34" charset="0"/>
              </a:rPr>
              <a:t>//////// 12.julho.2016 /// Lisboa</a:t>
            </a:r>
            <a:endParaRPr lang="pt-PT" sz="1000" cap="small" spc="130" dirty="0">
              <a:solidFill>
                <a:schemeClr val="bg1">
                  <a:lumMod val="75000"/>
                </a:schemeClr>
              </a:solidFill>
              <a:latin typeface="Arial" panose="020B0604020202020204" pitchFamily="34" charset="0"/>
              <a:cs typeface="Arial" panose="020B0604020202020204" pitchFamily="34" charset="0"/>
            </a:endParaRPr>
          </a:p>
        </p:txBody>
      </p:sp>
      <p:sp>
        <p:nvSpPr>
          <p:cNvPr id="15" name="Rectângulo 16"/>
          <p:cNvSpPr/>
          <p:nvPr/>
        </p:nvSpPr>
        <p:spPr>
          <a:xfrm>
            <a:off x="-33336" y="6434666"/>
            <a:ext cx="7076297" cy="246221"/>
          </a:xfrm>
          <a:prstGeom prst="rect">
            <a:avLst/>
          </a:prstGeom>
        </p:spPr>
        <p:txBody>
          <a:bodyPr wrap="square">
            <a:spAutoFit/>
          </a:bodyPr>
          <a:lstStyle/>
          <a:p>
            <a:r>
              <a:rPr lang="pt-PT" sz="1000" b="1" cap="small" spc="110" dirty="0" smtClean="0">
                <a:solidFill>
                  <a:schemeClr val="bg1">
                    <a:lumMod val="65000"/>
                  </a:schemeClr>
                </a:solidFill>
                <a:latin typeface="Arial" panose="020B0604020202020204" pitchFamily="34" charset="0"/>
                <a:cs typeface="Arial" panose="020B0604020202020204" pitchFamily="34" charset="0"/>
              </a:rPr>
              <a:t>////////</a:t>
            </a:r>
            <a:r>
              <a:rPr lang="pt-PT" sz="1000" cap="small" spc="110" dirty="0" smtClean="0">
                <a:solidFill>
                  <a:schemeClr val="bg1">
                    <a:lumMod val="65000"/>
                  </a:schemeClr>
                </a:solidFill>
                <a:latin typeface="Arial" panose="020B0604020202020204" pitchFamily="34" charset="0"/>
                <a:cs typeface="Arial" panose="020B0604020202020204" pitchFamily="34" charset="0"/>
              </a:rPr>
              <a:t> </a:t>
            </a:r>
            <a:r>
              <a:rPr lang="pt-PT" sz="1000" b="1" cap="small" spc="110" dirty="0" smtClean="0">
                <a:solidFill>
                  <a:schemeClr val="bg1">
                    <a:lumMod val="65000"/>
                  </a:schemeClr>
                </a:solidFill>
                <a:latin typeface="Arial" panose="020B0604020202020204" pitchFamily="34" charset="0"/>
                <a:cs typeface="Arial" panose="020B0604020202020204" pitchFamily="34" charset="0"/>
              </a:rPr>
              <a:t>Sessão de Esclarecimentos sobre o Ciclo Urbano da Água</a:t>
            </a:r>
            <a:endParaRPr lang="pt-PT" sz="1000" cap="small" spc="110" dirty="0">
              <a:solidFill>
                <a:schemeClr val="bg1">
                  <a:lumMod val="65000"/>
                </a:schemeClr>
              </a:solidFill>
              <a:latin typeface="Arial" panose="020B0604020202020204" pitchFamily="34" charset="0"/>
              <a:cs typeface="Arial" panose="020B0604020202020204" pitchFamily="34" charset="0"/>
            </a:endParaRPr>
          </a:p>
        </p:txBody>
      </p:sp>
      <p:sp>
        <p:nvSpPr>
          <p:cNvPr id="16" name="Rectângulo 16"/>
          <p:cNvSpPr/>
          <p:nvPr/>
        </p:nvSpPr>
        <p:spPr>
          <a:xfrm>
            <a:off x="340490" y="488352"/>
            <a:ext cx="7895852" cy="369332"/>
          </a:xfrm>
          <a:prstGeom prst="rect">
            <a:avLst/>
          </a:prstGeom>
        </p:spPr>
        <p:txBody>
          <a:bodyPr wrap="square">
            <a:spAutoFit/>
          </a:bodyPr>
          <a:lstStyle/>
          <a:p>
            <a:pPr>
              <a:spcAft>
                <a:spcPts val="600"/>
              </a:spcAft>
              <a:buClr>
                <a:schemeClr val="accent6">
                  <a:lumMod val="75000"/>
                </a:schemeClr>
              </a:buClr>
            </a:pPr>
            <a:r>
              <a:rPr lang="pt-PT" b="1" cap="small" spc="130" dirty="0" smtClean="0">
                <a:solidFill>
                  <a:schemeClr val="accent6">
                    <a:lumMod val="75000"/>
                  </a:schemeClr>
                </a:solidFill>
                <a:latin typeface="Arial" panose="020B0604020202020204" pitchFamily="34" charset="0"/>
                <a:cs typeface="Arial" panose="020B0604020202020204" pitchFamily="34" charset="0"/>
              </a:rPr>
              <a:t>Seleção nos Concursos Públicos</a:t>
            </a:r>
            <a:endParaRPr lang="pt-PT" b="1" cap="small" spc="130" dirty="0">
              <a:solidFill>
                <a:schemeClr val="accent6">
                  <a:lumMod val="75000"/>
                </a:schemeClr>
              </a:solidFill>
              <a:latin typeface="Arial" panose="020B0604020202020204" pitchFamily="34" charset="0"/>
              <a:cs typeface="Arial" panose="020B0604020202020204" pitchFamily="34" charset="0"/>
            </a:endParaRPr>
          </a:p>
        </p:txBody>
      </p:sp>
      <p:sp>
        <p:nvSpPr>
          <p:cNvPr id="17" name="Rectângulo 16"/>
          <p:cNvSpPr/>
          <p:nvPr/>
        </p:nvSpPr>
        <p:spPr>
          <a:xfrm>
            <a:off x="388938" y="746706"/>
            <a:ext cx="4937974" cy="461665"/>
          </a:xfrm>
          <a:prstGeom prst="rect">
            <a:avLst/>
          </a:prstGeom>
        </p:spPr>
        <p:txBody>
          <a:bodyPr wrap="square">
            <a:spAutoFit/>
          </a:bodyPr>
          <a:lstStyle/>
          <a:p>
            <a:pPr>
              <a:spcAft>
                <a:spcPts val="600"/>
              </a:spcAft>
              <a:buClr>
                <a:schemeClr val="accent6">
                  <a:lumMod val="75000"/>
                </a:schemeClr>
              </a:buClr>
            </a:pPr>
            <a:r>
              <a:rPr lang="pt-PT" sz="2400" b="1" dirty="0" smtClean="0">
                <a:solidFill>
                  <a:schemeClr val="accent5">
                    <a:lumMod val="75000"/>
                  </a:schemeClr>
                </a:solidFill>
                <a:latin typeface="Arial" panose="020B0604020202020204" pitchFamily="34" charset="0"/>
                <a:cs typeface="Arial" panose="020B0604020202020204" pitchFamily="34" charset="0"/>
              </a:rPr>
              <a:t>Exemplos do que NÃO FAZER</a:t>
            </a:r>
            <a:endParaRPr lang="pt-PT" sz="2400" b="1" dirty="0">
              <a:solidFill>
                <a:schemeClr val="accent5">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7837108"/>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ângulo arredondado 7"/>
          <p:cNvSpPr/>
          <p:nvPr/>
        </p:nvSpPr>
        <p:spPr>
          <a:xfrm>
            <a:off x="3461990" y="2934585"/>
            <a:ext cx="2182233" cy="3319381"/>
          </a:xfrm>
          <a:prstGeom prst="roundRect">
            <a:avLst>
              <a:gd name="adj" fmla="val 9870"/>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latin typeface="Arial" panose="020B0604020202020204" pitchFamily="34" charset="0"/>
              <a:cs typeface="Arial" panose="020B0604020202020204" pitchFamily="34" charset="0"/>
            </a:endParaRPr>
          </a:p>
        </p:txBody>
      </p:sp>
      <p:sp>
        <p:nvSpPr>
          <p:cNvPr id="25" name="Rectângulo arredondado 7"/>
          <p:cNvSpPr/>
          <p:nvPr/>
        </p:nvSpPr>
        <p:spPr>
          <a:xfrm>
            <a:off x="219628" y="1786056"/>
            <a:ext cx="3126950" cy="3451452"/>
          </a:xfrm>
          <a:prstGeom prst="roundRect">
            <a:avLst>
              <a:gd name="adj" fmla="val 9870"/>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latin typeface="Arial" panose="020B0604020202020204" pitchFamily="34" charset="0"/>
              <a:cs typeface="Arial" panose="020B0604020202020204" pitchFamily="34" charset="0"/>
            </a:endParaRPr>
          </a:p>
        </p:txBody>
      </p:sp>
      <p:sp>
        <p:nvSpPr>
          <p:cNvPr id="10" name="CaixaDeTexto 9"/>
          <p:cNvSpPr txBox="1"/>
          <p:nvPr/>
        </p:nvSpPr>
        <p:spPr>
          <a:xfrm>
            <a:off x="307718" y="898461"/>
            <a:ext cx="8836281" cy="646331"/>
          </a:xfrm>
          <a:prstGeom prst="rect">
            <a:avLst/>
          </a:prstGeom>
          <a:noFill/>
        </p:spPr>
        <p:txBody>
          <a:bodyPr wrap="square" rtlCol="0">
            <a:spAutoFit/>
          </a:bodyPr>
          <a:lstStyle/>
          <a:p>
            <a:r>
              <a:rPr lang="pt-PT" dirty="0" smtClean="0">
                <a:latin typeface="Arial" panose="020B0604020202020204" pitchFamily="34" charset="0"/>
                <a:cs typeface="Arial" panose="020B0604020202020204" pitchFamily="34" charset="0"/>
              </a:rPr>
              <a:t>No caso dos concursos públicos deve ser fixado </a:t>
            </a:r>
            <a:r>
              <a:rPr lang="pt-PT" b="1" dirty="0" smtClean="0">
                <a:latin typeface="Arial" panose="020B0604020202020204" pitchFamily="34" charset="0"/>
                <a:cs typeface="Arial" panose="020B0604020202020204" pitchFamily="34" charset="0"/>
              </a:rPr>
              <a:t>um modelo de avaliação das propostas de acordo com o artigo 139.º do CCP</a:t>
            </a:r>
            <a:r>
              <a:rPr lang="pt-PT" dirty="0" smtClean="0">
                <a:latin typeface="Arial" panose="020B0604020202020204" pitchFamily="34" charset="0"/>
                <a:cs typeface="Arial" panose="020B0604020202020204" pitchFamily="34" charset="0"/>
              </a:rPr>
              <a:t>, salientando-se especificamente:</a:t>
            </a:r>
            <a:endParaRPr lang="pt-PT" dirty="0">
              <a:latin typeface="Arial" panose="020B0604020202020204" pitchFamily="34" charset="0"/>
              <a:cs typeface="Arial" panose="020B0604020202020204" pitchFamily="34" charset="0"/>
            </a:endParaRPr>
          </a:p>
        </p:txBody>
      </p:sp>
      <p:sp>
        <p:nvSpPr>
          <p:cNvPr id="8" name="Rectângulo arredondado 7"/>
          <p:cNvSpPr/>
          <p:nvPr/>
        </p:nvSpPr>
        <p:spPr>
          <a:xfrm>
            <a:off x="5726475" y="1985040"/>
            <a:ext cx="3216478" cy="3709354"/>
          </a:xfrm>
          <a:prstGeom prst="roundRect">
            <a:avLst>
              <a:gd name="adj" fmla="val 9870"/>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latin typeface="Arial" panose="020B0604020202020204" pitchFamily="34" charset="0"/>
              <a:cs typeface="Arial" panose="020B0604020202020204" pitchFamily="34" charset="0"/>
            </a:endParaRPr>
          </a:p>
        </p:txBody>
      </p:sp>
      <p:sp>
        <p:nvSpPr>
          <p:cNvPr id="11" name="Seta para baixo 10"/>
          <p:cNvSpPr/>
          <p:nvPr/>
        </p:nvSpPr>
        <p:spPr>
          <a:xfrm>
            <a:off x="617382" y="1564701"/>
            <a:ext cx="720080" cy="504056"/>
          </a:xfrm>
          <a:prstGeom prst="downArrow">
            <a:avLst/>
          </a:prstGeom>
          <a:solidFill>
            <a:schemeClr val="accent6"/>
          </a:solidFill>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rtlCol="0" anchor="ctr"/>
          <a:lstStyle/>
          <a:p>
            <a:pPr algn="ctr"/>
            <a:endParaRPr lang="pt-PT"/>
          </a:p>
        </p:txBody>
      </p:sp>
      <p:sp>
        <p:nvSpPr>
          <p:cNvPr id="14" name="CaixaDeTexto 13"/>
          <p:cNvSpPr txBox="1"/>
          <p:nvPr/>
        </p:nvSpPr>
        <p:spPr>
          <a:xfrm>
            <a:off x="386795" y="1999367"/>
            <a:ext cx="2795522" cy="1323439"/>
          </a:xfrm>
          <a:prstGeom prst="rect">
            <a:avLst/>
          </a:prstGeom>
          <a:noFill/>
        </p:spPr>
        <p:txBody>
          <a:bodyPr wrap="square" rtlCol="0">
            <a:spAutoFit/>
          </a:bodyPr>
          <a:lstStyle/>
          <a:p>
            <a:r>
              <a:rPr lang="pt-PT" sz="1600" dirty="0" smtClean="0">
                <a:latin typeface="Arial" panose="020B0604020202020204" pitchFamily="34" charset="0"/>
                <a:cs typeface="Arial" panose="020B0604020202020204" pitchFamily="34" charset="0"/>
              </a:rPr>
              <a:t>Não podem ser utilizados quaisquer dados que dependam, direta ou indiretamente, dos atributos das propostas a apresentar</a:t>
            </a:r>
            <a:endParaRPr lang="pt-PT" sz="1600" dirty="0">
              <a:latin typeface="Arial" panose="020B0604020202020204" pitchFamily="34" charset="0"/>
              <a:cs typeface="Arial" panose="020B0604020202020204" pitchFamily="34" charset="0"/>
            </a:endParaRPr>
          </a:p>
        </p:txBody>
      </p:sp>
      <p:sp>
        <p:nvSpPr>
          <p:cNvPr id="15" name="CaixaDeTexto 14"/>
          <p:cNvSpPr txBox="1"/>
          <p:nvPr/>
        </p:nvSpPr>
        <p:spPr>
          <a:xfrm>
            <a:off x="5870851" y="2155673"/>
            <a:ext cx="2944508" cy="1815882"/>
          </a:xfrm>
          <a:prstGeom prst="rect">
            <a:avLst/>
          </a:prstGeom>
          <a:noFill/>
        </p:spPr>
        <p:txBody>
          <a:bodyPr wrap="square" rtlCol="0">
            <a:spAutoFit/>
          </a:bodyPr>
          <a:lstStyle/>
          <a:p>
            <a:r>
              <a:rPr lang="pt-PT" sz="1600" dirty="0" smtClean="0">
                <a:latin typeface="Arial" panose="020B0604020202020204" pitchFamily="34" charset="0"/>
                <a:cs typeface="Arial" panose="020B0604020202020204" pitchFamily="34" charset="0"/>
              </a:rPr>
              <a:t>Não podem ser utilizados fatores ou subfatores que digam respeito, direta ou indiretamente, a situações, qualidades, características ou outros elementos de facto relativos aos concorrentes</a:t>
            </a:r>
            <a:endParaRPr lang="pt-PT" sz="1600" dirty="0">
              <a:latin typeface="Arial" panose="020B0604020202020204" pitchFamily="34" charset="0"/>
              <a:cs typeface="Arial" panose="020B0604020202020204" pitchFamily="34" charset="0"/>
            </a:endParaRPr>
          </a:p>
        </p:txBody>
      </p:sp>
      <p:sp>
        <p:nvSpPr>
          <p:cNvPr id="16" name="Título 1"/>
          <p:cNvSpPr txBox="1">
            <a:spLocks/>
          </p:cNvSpPr>
          <p:nvPr/>
        </p:nvSpPr>
        <p:spPr>
          <a:xfrm>
            <a:off x="251520" y="116632"/>
            <a:ext cx="7895852" cy="99412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endParaRPr lang="pt-PT" sz="4000" dirty="0">
              <a:solidFill>
                <a:srgbClr val="00B0F0"/>
              </a:solidFill>
            </a:endParaRPr>
          </a:p>
        </p:txBody>
      </p:sp>
      <p:sp>
        <p:nvSpPr>
          <p:cNvPr id="17" name="Seta para baixo 16"/>
          <p:cNvSpPr/>
          <p:nvPr/>
        </p:nvSpPr>
        <p:spPr>
          <a:xfrm>
            <a:off x="6604286" y="1606602"/>
            <a:ext cx="720080" cy="504056"/>
          </a:xfrm>
          <a:prstGeom prst="downArrow">
            <a:avLst/>
          </a:prstGeom>
          <a:solidFill>
            <a:schemeClr val="accent6"/>
          </a:solidFill>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rtlCol="0" anchor="ctr"/>
          <a:lstStyle/>
          <a:p>
            <a:pPr algn="ctr"/>
            <a:endParaRPr lang="pt-PT"/>
          </a:p>
        </p:txBody>
      </p:sp>
      <p:sp>
        <p:nvSpPr>
          <p:cNvPr id="2" name="Retângulo arredondado 1"/>
          <p:cNvSpPr/>
          <p:nvPr/>
        </p:nvSpPr>
        <p:spPr>
          <a:xfrm>
            <a:off x="319648" y="3276658"/>
            <a:ext cx="3075195" cy="1914324"/>
          </a:xfrm>
          <a:prstGeom prst="roundRect">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pt-PT" sz="1300" b="1" dirty="0">
                <a:solidFill>
                  <a:schemeClr val="accent5">
                    <a:lumMod val="75000"/>
                  </a:schemeClr>
                </a:solidFill>
                <a:latin typeface="Arial" panose="020B0604020202020204" pitchFamily="34" charset="0"/>
                <a:cs typeface="Arial" panose="020B0604020202020204" pitchFamily="34" charset="0"/>
              </a:rPr>
              <a:t>EXEMPLO: </a:t>
            </a:r>
            <a:r>
              <a:rPr lang="pt-PT" sz="1300" dirty="0">
                <a:solidFill>
                  <a:schemeClr val="accent5">
                    <a:lumMod val="75000"/>
                  </a:schemeClr>
                </a:solidFill>
                <a:latin typeface="Arial" panose="020B0604020202020204" pitchFamily="34" charset="0"/>
                <a:cs typeface="Arial" panose="020B0604020202020204" pitchFamily="34" charset="0"/>
              </a:rPr>
              <a:t>A pontuação das propostas no fator preço deve ser feita com base em </a:t>
            </a:r>
            <a:r>
              <a:rPr lang="pt-PT" sz="1300" b="1" dirty="0">
                <a:solidFill>
                  <a:schemeClr val="accent5">
                    <a:lumMod val="75000"/>
                  </a:schemeClr>
                </a:solidFill>
                <a:latin typeface="Arial" panose="020B0604020202020204" pitchFamily="34" charset="0"/>
                <a:cs typeface="Arial" panose="020B0604020202020204" pitchFamily="34" charset="0"/>
              </a:rPr>
              <a:t>critérios objetivos</a:t>
            </a:r>
            <a:r>
              <a:rPr lang="pt-PT" sz="1300" dirty="0">
                <a:solidFill>
                  <a:schemeClr val="accent5">
                    <a:lumMod val="75000"/>
                  </a:schemeClr>
                </a:solidFill>
                <a:latin typeface="Arial" panose="020B0604020202020204" pitchFamily="34" charset="0"/>
                <a:cs typeface="Arial" panose="020B0604020202020204" pitchFamily="34" charset="0"/>
              </a:rPr>
              <a:t>, e.g. preço base, não se admitindo que seja feita em função do </a:t>
            </a:r>
            <a:r>
              <a:rPr lang="pt-PT" sz="1300" b="1" dirty="0">
                <a:solidFill>
                  <a:schemeClr val="accent5">
                    <a:lumMod val="75000"/>
                  </a:schemeClr>
                </a:solidFill>
                <a:latin typeface="Arial" panose="020B0604020202020204" pitchFamily="34" charset="0"/>
                <a:cs typeface="Arial" panose="020B0604020202020204" pitchFamily="34" charset="0"/>
              </a:rPr>
              <a:t>mais baixo/alto </a:t>
            </a:r>
            <a:r>
              <a:rPr lang="pt-PT" sz="1300" dirty="0">
                <a:solidFill>
                  <a:schemeClr val="accent5">
                    <a:lumMod val="75000"/>
                  </a:schemeClr>
                </a:solidFill>
                <a:latin typeface="Arial" panose="020B0604020202020204" pitchFamily="34" charset="0"/>
                <a:cs typeface="Arial" panose="020B0604020202020204" pitchFamily="34" charset="0"/>
              </a:rPr>
              <a:t>preço proposto pelos concorrentes ou por referência a </a:t>
            </a:r>
            <a:r>
              <a:rPr lang="pt-PT" sz="1300" b="1" dirty="0">
                <a:solidFill>
                  <a:schemeClr val="accent5">
                    <a:lumMod val="75000"/>
                  </a:schemeClr>
                </a:solidFill>
                <a:latin typeface="Arial" panose="020B0604020202020204" pitchFamily="34" charset="0"/>
                <a:cs typeface="Arial" panose="020B0604020202020204" pitchFamily="34" charset="0"/>
              </a:rPr>
              <a:t>preços médios</a:t>
            </a:r>
            <a:r>
              <a:rPr lang="pt-PT" sz="1300" dirty="0">
                <a:solidFill>
                  <a:schemeClr val="accent5">
                    <a:lumMod val="75000"/>
                  </a:schemeClr>
                </a:solidFill>
                <a:latin typeface="Arial" panose="020B0604020202020204" pitchFamily="34" charset="0"/>
                <a:cs typeface="Arial" panose="020B0604020202020204" pitchFamily="34" charset="0"/>
              </a:rPr>
              <a:t>.</a:t>
            </a:r>
          </a:p>
        </p:txBody>
      </p:sp>
      <p:sp>
        <p:nvSpPr>
          <p:cNvPr id="3" name="Retângulo arredondado 2"/>
          <p:cNvSpPr/>
          <p:nvPr/>
        </p:nvSpPr>
        <p:spPr>
          <a:xfrm>
            <a:off x="5771817" y="4142120"/>
            <a:ext cx="3240360" cy="1255231"/>
          </a:xfrm>
          <a:prstGeom prst="roundRect">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pt-PT" sz="1300" b="1" dirty="0" smtClean="0">
                <a:solidFill>
                  <a:schemeClr val="accent5">
                    <a:lumMod val="75000"/>
                  </a:schemeClr>
                </a:solidFill>
                <a:latin typeface="Arial" panose="020B0604020202020204" pitchFamily="34" charset="0"/>
                <a:cs typeface="Arial" panose="020B0604020202020204" pitchFamily="34" charset="0"/>
              </a:rPr>
              <a:t>EXEMPLO: </a:t>
            </a:r>
            <a:r>
              <a:rPr lang="pt-PT" sz="1300" dirty="0" smtClean="0">
                <a:solidFill>
                  <a:schemeClr val="accent5">
                    <a:lumMod val="75000"/>
                  </a:schemeClr>
                </a:solidFill>
                <a:latin typeface="Arial" panose="020B0604020202020204" pitchFamily="34" charset="0"/>
                <a:cs typeface="Arial" panose="020B0604020202020204" pitchFamily="34" charset="0"/>
              </a:rPr>
              <a:t>Não </a:t>
            </a:r>
            <a:r>
              <a:rPr lang="pt-PT" sz="1300" dirty="0">
                <a:solidFill>
                  <a:schemeClr val="accent5">
                    <a:lumMod val="75000"/>
                  </a:schemeClr>
                </a:solidFill>
                <a:latin typeface="Arial" panose="020B0604020202020204" pitchFamily="34" charset="0"/>
                <a:cs typeface="Arial" panose="020B0604020202020204" pitchFamily="34" charset="0"/>
              </a:rPr>
              <a:t>pode ser avaliada a </a:t>
            </a:r>
            <a:r>
              <a:rPr lang="pt-PT" sz="1300" b="1" dirty="0">
                <a:solidFill>
                  <a:schemeClr val="accent5">
                    <a:lumMod val="75000"/>
                  </a:schemeClr>
                </a:solidFill>
                <a:latin typeface="Arial" panose="020B0604020202020204" pitchFamily="34" charset="0"/>
                <a:cs typeface="Arial" panose="020B0604020202020204" pitchFamily="34" charset="0"/>
              </a:rPr>
              <a:t>qualidade dos equipamentos </a:t>
            </a:r>
            <a:r>
              <a:rPr lang="pt-PT" sz="1300" dirty="0">
                <a:solidFill>
                  <a:schemeClr val="accent5">
                    <a:lumMod val="75000"/>
                  </a:schemeClr>
                </a:solidFill>
                <a:latin typeface="Arial" panose="020B0604020202020204" pitchFamily="34" charset="0"/>
                <a:cs typeface="Arial" panose="020B0604020202020204" pitchFamily="34" charset="0"/>
              </a:rPr>
              <a:t>a alocar ao contrato, por exemplo, se os mesmos são próprios ou alugados, se são usados ou </a:t>
            </a:r>
            <a:r>
              <a:rPr lang="pt-PT" sz="1300" dirty="0" smtClean="0">
                <a:solidFill>
                  <a:schemeClr val="accent5">
                    <a:lumMod val="75000"/>
                  </a:schemeClr>
                </a:solidFill>
                <a:latin typeface="Arial" panose="020B0604020202020204" pitchFamily="34" charset="0"/>
                <a:cs typeface="Arial" panose="020B0604020202020204" pitchFamily="34" charset="0"/>
              </a:rPr>
              <a:t>novos, </a:t>
            </a:r>
            <a:r>
              <a:rPr lang="pt-PT" sz="1300" b="1" dirty="0" smtClean="0">
                <a:solidFill>
                  <a:schemeClr val="accent5">
                    <a:lumMod val="75000"/>
                  </a:schemeClr>
                </a:solidFill>
                <a:latin typeface="Arial" panose="020B0604020202020204" pitchFamily="34" charset="0"/>
                <a:cs typeface="Arial" panose="020B0604020202020204" pitchFamily="34" charset="0"/>
              </a:rPr>
              <a:t>o tipo de </a:t>
            </a:r>
            <a:r>
              <a:rPr lang="pt-PT" sz="1300" b="1" dirty="0">
                <a:solidFill>
                  <a:schemeClr val="accent5">
                    <a:lumMod val="75000"/>
                  </a:schemeClr>
                </a:solidFill>
                <a:latin typeface="Arial" panose="020B0604020202020204" pitchFamily="34" charset="0"/>
                <a:cs typeface="Arial" panose="020B0604020202020204" pitchFamily="34" charset="0"/>
              </a:rPr>
              <a:t>vínculo </a:t>
            </a:r>
            <a:r>
              <a:rPr lang="pt-PT" sz="1300" b="1" dirty="0" smtClean="0">
                <a:solidFill>
                  <a:schemeClr val="accent5">
                    <a:lumMod val="75000"/>
                  </a:schemeClr>
                </a:solidFill>
                <a:latin typeface="Arial" panose="020B0604020202020204" pitchFamily="34" charset="0"/>
                <a:cs typeface="Arial" panose="020B0604020202020204" pitchFamily="34" charset="0"/>
              </a:rPr>
              <a:t>que o pessoal a afetar ao contrato tem com o concorrente</a:t>
            </a:r>
            <a:endParaRPr lang="pt-PT" sz="1300" b="1" dirty="0">
              <a:solidFill>
                <a:schemeClr val="accent5">
                  <a:lumMod val="75000"/>
                </a:schemeClr>
              </a:solidFill>
              <a:latin typeface="Arial" panose="020B0604020202020204" pitchFamily="34" charset="0"/>
              <a:cs typeface="Arial" panose="020B0604020202020204" pitchFamily="34" charset="0"/>
            </a:endParaRPr>
          </a:p>
        </p:txBody>
      </p:sp>
      <p:sp>
        <p:nvSpPr>
          <p:cNvPr id="6" name="CaixaDeTexto 5"/>
          <p:cNvSpPr txBox="1"/>
          <p:nvPr/>
        </p:nvSpPr>
        <p:spPr>
          <a:xfrm>
            <a:off x="3501380" y="3362688"/>
            <a:ext cx="2070292" cy="2677656"/>
          </a:xfrm>
          <a:prstGeom prst="rect">
            <a:avLst/>
          </a:prstGeom>
          <a:noFill/>
        </p:spPr>
        <p:txBody>
          <a:bodyPr wrap="square" rtlCol="0">
            <a:spAutoFit/>
          </a:bodyPr>
          <a:lstStyle/>
          <a:p>
            <a:r>
              <a:rPr lang="pt-PT" sz="1400" dirty="0">
                <a:latin typeface="Arial" panose="020B0604020202020204" pitchFamily="34" charset="0"/>
                <a:cs typeface="Arial" panose="020B0604020202020204" pitchFamily="34" charset="0"/>
              </a:rPr>
              <a:t>Não podem ser utilizadas </a:t>
            </a:r>
            <a:r>
              <a:rPr lang="pt-PT" sz="1400" b="1" dirty="0">
                <a:latin typeface="Arial" panose="020B0604020202020204" pitchFamily="34" charset="0"/>
                <a:cs typeface="Arial" panose="020B0604020202020204" pitchFamily="34" charset="0"/>
              </a:rPr>
              <a:t>fórmulas de preço não lineares (por patamares)</a:t>
            </a:r>
            <a:r>
              <a:rPr lang="pt-PT" sz="1400" dirty="0">
                <a:latin typeface="Arial" panose="020B0604020202020204" pitchFamily="34" charset="0"/>
                <a:cs typeface="Arial" panose="020B0604020202020204" pitchFamily="34" charset="0"/>
              </a:rPr>
              <a:t>, ou seja, que impliquem a atribuição de idêntica pontuação a propostas que apresentem preços diferentes (mesmo que estejam em causa propostas com preços anormalmente baixos);</a:t>
            </a:r>
          </a:p>
        </p:txBody>
      </p:sp>
      <p:sp>
        <p:nvSpPr>
          <p:cNvPr id="18" name="Rectângulo 16"/>
          <p:cNvSpPr/>
          <p:nvPr/>
        </p:nvSpPr>
        <p:spPr>
          <a:xfrm>
            <a:off x="340490" y="108655"/>
            <a:ext cx="8803510" cy="400110"/>
          </a:xfrm>
          <a:prstGeom prst="rect">
            <a:avLst/>
          </a:prstGeom>
        </p:spPr>
        <p:txBody>
          <a:bodyPr wrap="square">
            <a:spAutoFit/>
          </a:bodyPr>
          <a:lstStyle/>
          <a:p>
            <a:pPr>
              <a:spcAft>
                <a:spcPts val="600"/>
              </a:spcAft>
              <a:buClr>
                <a:schemeClr val="accent6">
                  <a:lumMod val="75000"/>
                </a:schemeClr>
              </a:buClr>
            </a:pPr>
            <a:r>
              <a:rPr lang="pt-PT" sz="2000" cap="small" spc="130" dirty="0">
                <a:solidFill>
                  <a:schemeClr val="bg1">
                    <a:lumMod val="75000"/>
                  </a:schemeClr>
                </a:solidFill>
                <a:latin typeface="Arial" panose="020B0604020202020204" pitchFamily="34" charset="0"/>
                <a:cs typeface="Arial" panose="020B0604020202020204" pitchFamily="34" charset="0"/>
              </a:rPr>
              <a:t>1</a:t>
            </a:r>
            <a:r>
              <a:rPr lang="pt-PT" sz="2000" cap="small" spc="130" dirty="0" smtClean="0">
                <a:solidFill>
                  <a:schemeClr val="bg1">
                    <a:lumMod val="75000"/>
                  </a:schemeClr>
                </a:solidFill>
                <a:latin typeface="Arial" panose="020B0604020202020204" pitchFamily="34" charset="0"/>
                <a:cs typeface="Arial" panose="020B0604020202020204" pitchFamily="34" charset="0"/>
              </a:rPr>
              <a:t> /// Contratação Pública</a:t>
            </a:r>
            <a:endParaRPr lang="pt-PT" sz="2000" cap="small" spc="130" dirty="0">
              <a:solidFill>
                <a:schemeClr val="bg1">
                  <a:lumMod val="75000"/>
                </a:schemeClr>
              </a:solidFill>
              <a:latin typeface="Arial" panose="020B0604020202020204" pitchFamily="34" charset="0"/>
              <a:cs typeface="Arial" panose="020B0604020202020204" pitchFamily="34" charset="0"/>
            </a:endParaRPr>
          </a:p>
        </p:txBody>
      </p:sp>
      <p:grpSp>
        <p:nvGrpSpPr>
          <p:cNvPr id="19" name="Grupo 18"/>
          <p:cNvGrpSpPr/>
          <p:nvPr/>
        </p:nvGrpSpPr>
        <p:grpSpPr>
          <a:xfrm>
            <a:off x="4924735" y="6381501"/>
            <a:ext cx="4087442" cy="423335"/>
            <a:chOff x="4745272" y="6379632"/>
            <a:chExt cx="4087442" cy="423335"/>
          </a:xfrm>
        </p:grpSpPr>
        <p:pic>
          <p:nvPicPr>
            <p:cNvPr id="20" name="Picture 5"/>
            <p:cNvPicPr>
              <a:picLocks noChangeAspect="1"/>
            </p:cNvPicPr>
            <p:nvPr/>
          </p:nvPicPr>
          <p:blipFill rotWithShape="1">
            <a:blip r:embed="rId3" cstate="print">
              <a:extLst>
                <a:ext uri="{28A0092B-C50C-407E-A947-70E740481C1C}">
                  <a14:useLocalDpi xmlns:a14="http://schemas.microsoft.com/office/drawing/2010/main" val="0"/>
                </a:ext>
              </a:extLst>
            </a:blip>
            <a:srcRect r="20884" b="-13843"/>
            <a:stretch/>
          </p:blipFill>
          <p:spPr>
            <a:xfrm>
              <a:off x="4745272" y="6384424"/>
              <a:ext cx="2176523" cy="367250"/>
            </a:xfrm>
            <a:prstGeom prst="rect">
              <a:avLst/>
            </a:prstGeom>
          </p:spPr>
        </p:pic>
        <p:pic>
          <p:nvPicPr>
            <p:cNvPr id="21" name="Picture 18"/>
            <p:cNvPicPr>
              <a:picLocks noChangeAspect="1"/>
            </p:cNvPicPr>
            <p:nvPr/>
          </p:nvPicPr>
          <p:blipFill rotWithShape="1">
            <a:blip r:embed="rId4">
              <a:extLst>
                <a:ext uri="{28A0092B-C50C-407E-A947-70E740481C1C}">
                  <a14:useLocalDpi xmlns:a14="http://schemas.microsoft.com/office/drawing/2010/main" val="0"/>
                </a:ext>
              </a:extLst>
            </a:blip>
            <a:srcRect l="25787" t="12679" r="54353" b="11707"/>
            <a:stretch/>
          </p:blipFill>
          <p:spPr>
            <a:xfrm>
              <a:off x="7014545" y="6379632"/>
              <a:ext cx="1818169" cy="423335"/>
            </a:xfrm>
            <a:prstGeom prst="rect">
              <a:avLst/>
            </a:prstGeom>
          </p:spPr>
        </p:pic>
      </p:grpSp>
      <p:sp>
        <p:nvSpPr>
          <p:cNvPr id="22" name="Rectângulo 16"/>
          <p:cNvSpPr/>
          <p:nvPr/>
        </p:nvSpPr>
        <p:spPr>
          <a:xfrm>
            <a:off x="-33337" y="6589675"/>
            <a:ext cx="7076297" cy="246221"/>
          </a:xfrm>
          <a:prstGeom prst="rect">
            <a:avLst/>
          </a:prstGeom>
        </p:spPr>
        <p:txBody>
          <a:bodyPr wrap="square">
            <a:spAutoFit/>
          </a:bodyPr>
          <a:lstStyle/>
          <a:p>
            <a:r>
              <a:rPr lang="pt-PT" sz="1000" cap="small" spc="130" dirty="0" smtClean="0">
                <a:solidFill>
                  <a:schemeClr val="bg1">
                    <a:lumMod val="75000"/>
                  </a:schemeClr>
                </a:solidFill>
                <a:latin typeface="Arial" panose="020B0604020202020204" pitchFamily="34" charset="0"/>
                <a:cs typeface="Arial" panose="020B0604020202020204" pitchFamily="34" charset="0"/>
              </a:rPr>
              <a:t>//////// 12.julho.2016 /// Lisboa</a:t>
            </a:r>
            <a:endParaRPr lang="pt-PT" sz="1000" cap="small" spc="130" dirty="0">
              <a:solidFill>
                <a:schemeClr val="bg1">
                  <a:lumMod val="75000"/>
                </a:schemeClr>
              </a:solidFill>
              <a:latin typeface="Arial" panose="020B0604020202020204" pitchFamily="34" charset="0"/>
              <a:cs typeface="Arial" panose="020B0604020202020204" pitchFamily="34" charset="0"/>
            </a:endParaRPr>
          </a:p>
        </p:txBody>
      </p:sp>
      <p:sp>
        <p:nvSpPr>
          <p:cNvPr id="23" name="Rectângulo 16"/>
          <p:cNvSpPr/>
          <p:nvPr/>
        </p:nvSpPr>
        <p:spPr>
          <a:xfrm>
            <a:off x="-33336" y="6434666"/>
            <a:ext cx="7076297" cy="246221"/>
          </a:xfrm>
          <a:prstGeom prst="rect">
            <a:avLst/>
          </a:prstGeom>
        </p:spPr>
        <p:txBody>
          <a:bodyPr wrap="square">
            <a:spAutoFit/>
          </a:bodyPr>
          <a:lstStyle/>
          <a:p>
            <a:r>
              <a:rPr lang="pt-PT" sz="1000" b="1" cap="small" spc="110" dirty="0" smtClean="0">
                <a:solidFill>
                  <a:schemeClr val="bg1">
                    <a:lumMod val="65000"/>
                  </a:schemeClr>
                </a:solidFill>
                <a:latin typeface="Arial" panose="020B0604020202020204" pitchFamily="34" charset="0"/>
                <a:cs typeface="Arial" panose="020B0604020202020204" pitchFamily="34" charset="0"/>
              </a:rPr>
              <a:t>////////</a:t>
            </a:r>
            <a:r>
              <a:rPr lang="pt-PT" sz="1000" cap="small" spc="110" dirty="0" smtClean="0">
                <a:solidFill>
                  <a:schemeClr val="bg1">
                    <a:lumMod val="65000"/>
                  </a:schemeClr>
                </a:solidFill>
                <a:latin typeface="Arial" panose="020B0604020202020204" pitchFamily="34" charset="0"/>
                <a:cs typeface="Arial" panose="020B0604020202020204" pitchFamily="34" charset="0"/>
              </a:rPr>
              <a:t> </a:t>
            </a:r>
            <a:r>
              <a:rPr lang="pt-PT" sz="1000" b="1" cap="small" spc="110" dirty="0" smtClean="0">
                <a:solidFill>
                  <a:schemeClr val="bg1">
                    <a:lumMod val="65000"/>
                  </a:schemeClr>
                </a:solidFill>
                <a:latin typeface="Arial" panose="020B0604020202020204" pitchFamily="34" charset="0"/>
                <a:cs typeface="Arial" panose="020B0604020202020204" pitchFamily="34" charset="0"/>
              </a:rPr>
              <a:t>Sessão de Esclarecimentos sobre o Ciclo Urbano da Água</a:t>
            </a:r>
            <a:endParaRPr lang="pt-PT" sz="1000" cap="small" spc="110" dirty="0">
              <a:solidFill>
                <a:schemeClr val="bg1">
                  <a:lumMod val="65000"/>
                </a:schemeClr>
              </a:solidFill>
              <a:latin typeface="Arial" panose="020B0604020202020204" pitchFamily="34" charset="0"/>
              <a:cs typeface="Arial" panose="020B0604020202020204" pitchFamily="34" charset="0"/>
            </a:endParaRPr>
          </a:p>
        </p:txBody>
      </p:sp>
      <p:sp>
        <p:nvSpPr>
          <p:cNvPr id="24" name="Rectângulo 16"/>
          <p:cNvSpPr/>
          <p:nvPr/>
        </p:nvSpPr>
        <p:spPr>
          <a:xfrm>
            <a:off x="340490" y="488352"/>
            <a:ext cx="6623836" cy="369332"/>
          </a:xfrm>
          <a:prstGeom prst="rect">
            <a:avLst/>
          </a:prstGeom>
        </p:spPr>
        <p:txBody>
          <a:bodyPr wrap="square">
            <a:spAutoFit/>
          </a:bodyPr>
          <a:lstStyle/>
          <a:p>
            <a:pPr>
              <a:spcAft>
                <a:spcPts val="600"/>
              </a:spcAft>
              <a:buClr>
                <a:schemeClr val="accent6">
                  <a:lumMod val="75000"/>
                </a:schemeClr>
              </a:buClr>
            </a:pPr>
            <a:r>
              <a:rPr lang="pt-PT" b="1" cap="small" spc="130" dirty="0" smtClean="0">
                <a:solidFill>
                  <a:schemeClr val="accent6">
                    <a:lumMod val="75000"/>
                  </a:schemeClr>
                </a:solidFill>
                <a:latin typeface="Arial" panose="020B0604020202020204" pitchFamily="34" charset="0"/>
                <a:cs typeface="Arial" panose="020B0604020202020204" pitchFamily="34" charset="0"/>
              </a:rPr>
              <a:t>Critério de Adjudicação</a:t>
            </a:r>
            <a:endParaRPr lang="pt-PT" b="1" cap="small" spc="130" dirty="0">
              <a:solidFill>
                <a:schemeClr val="accent6">
                  <a:lumMod val="75000"/>
                </a:schemeClr>
              </a:solidFill>
              <a:latin typeface="Arial" panose="020B0604020202020204" pitchFamily="34" charset="0"/>
              <a:cs typeface="Arial" panose="020B0604020202020204" pitchFamily="34" charset="0"/>
            </a:endParaRPr>
          </a:p>
        </p:txBody>
      </p:sp>
      <p:sp>
        <p:nvSpPr>
          <p:cNvPr id="27" name="Seta para baixo 26"/>
          <p:cNvSpPr/>
          <p:nvPr/>
        </p:nvSpPr>
        <p:spPr>
          <a:xfrm>
            <a:off x="4005778" y="2811586"/>
            <a:ext cx="720080" cy="504056"/>
          </a:xfrm>
          <a:prstGeom prst="downArrow">
            <a:avLst/>
          </a:prstGeom>
          <a:solidFill>
            <a:schemeClr val="accent6"/>
          </a:solidFill>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3693144565"/>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ângulo arredondado 7"/>
          <p:cNvSpPr/>
          <p:nvPr/>
        </p:nvSpPr>
        <p:spPr>
          <a:xfrm>
            <a:off x="340490" y="1808788"/>
            <a:ext cx="8208912" cy="3815836"/>
          </a:xfrm>
          <a:prstGeom prst="roundRect">
            <a:avLst/>
          </a:prstGeom>
          <a:ln>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a:spcBef>
                <a:spcPts val="600"/>
              </a:spcBef>
              <a:spcAft>
                <a:spcPts val="600"/>
              </a:spcAft>
            </a:pPr>
            <a:endParaRPr lang="pt-PT" sz="2000" b="1" dirty="0" smtClean="0">
              <a:solidFill>
                <a:schemeClr val="tx1"/>
              </a:solidFill>
              <a:latin typeface="Arial" panose="020B0604020202020204" pitchFamily="34" charset="0"/>
              <a:cs typeface="Arial" panose="020B0604020202020204" pitchFamily="34" charset="0"/>
            </a:endParaRPr>
          </a:p>
          <a:p>
            <a:pPr>
              <a:spcBef>
                <a:spcPts val="600"/>
              </a:spcBef>
              <a:spcAft>
                <a:spcPts val="600"/>
              </a:spcAft>
            </a:pPr>
            <a:endParaRPr lang="pt-PT" sz="2000" b="1" dirty="0">
              <a:solidFill>
                <a:schemeClr val="tx1"/>
              </a:solidFill>
              <a:latin typeface="Arial" panose="020B0604020202020204" pitchFamily="34" charset="0"/>
              <a:cs typeface="Arial" panose="020B0604020202020204" pitchFamily="34" charset="0"/>
            </a:endParaRPr>
          </a:p>
          <a:p>
            <a:pPr>
              <a:spcBef>
                <a:spcPts val="600"/>
              </a:spcBef>
              <a:spcAft>
                <a:spcPts val="600"/>
              </a:spcAft>
            </a:pPr>
            <a:r>
              <a:rPr lang="pt-PT" sz="2000" b="1" dirty="0" smtClean="0">
                <a:solidFill>
                  <a:schemeClr val="tx1"/>
                </a:solidFill>
                <a:latin typeface="Arial" panose="020B0604020202020204" pitchFamily="34" charset="0"/>
                <a:cs typeface="Arial" panose="020B0604020202020204" pitchFamily="34" charset="0"/>
              </a:rPr>
              <a:t>ATENÇÃO:</a:t>
            </a:r>
            <a:r>
              <a:rPr lang="pt-PT" sz="2000" dirty="0" smtClean="0">
                <a:solidFill>
                  <a:schemeClr val="tx1"/>
                </a:solidFill>
                <a:latin typeface="Arial" panose="020B0604020202020204" pitchFamily="34" charset="0"/>
                <a:cs typeface="Arial" panose="020B0604020202020204" pitchFamily="34" charset="0"/>
              </a:rPr>
              <a:t> </a:t>
            </a:r>
          </a:p>
          <a:p>
            <a:pPr>
              <a:spcBef>
                <a:spcPts val="600"/>
              </a:spcBef>
              <a:spcAft>
                <a:spcPts val="600"/>
              </a:spcAft>
            </a:pPr>
            <a:r>
              <a:rPr lang="pt-PT" dirty="0" smtClean="0">
                <a:solidFill>
                  <a:schemeClr val="tx1"/>
                </a:solidFill>
                <a:latin typeface="Arial" panose="020B0604020202020204" pitchFamily="34" charset="0"/>
                <a:cs typeface="Arial" panose="020B0604020202020204" pitchFamily="34" charset="0"/>
              </a:rPr>
              <a:t>O Acórdão do TJUE de 26 Março 2013, apenas  permite que a</a:t>
            </a:r>
            <a:r>
              <a:rPr lang="pt-PT" b="1" dirty="0" smtClean="0">
                <a:solidFill>
                  <a:schemeClr val="tx1"/>
                </a:solidFill>
                <a:latin typeface="Arial" panose="020B0604020202020204" pitchFamily="34" charset="0"/>
                <a:cs typeface="Arial" panose="020B0604020202020204" pitchFamily="34" charset="0"/>
              </a:rPr>
              <a:t> </a:t>
            </a:r>
            <a:r>
              <a:rPr lang="pt-PT" dirty="0" smtClean="0">
                <a:solidFill>
                  <a:schemeClr val="tx1"/>
                </a:solidFill>
                <a:latin typeface="Arial" panose="020B0604020202020204" pitchFamily="34" charset="0"/>
                <a:cs typeface="Arial" panose="020B0604020202020204" pitchFamily="34" charset="0"/>
              </a:rPr>
              <a:t>entidade adjudicante possa estabelecer um critério que permita avaliar a qualidade das equipas concretamente a constituição das equipas assim como a experiência e o currículo dos seus membros, na </a:t>
            </a:r>
            <a:r>
              <a:rPr lang="pt-PT" b="1" u="sng" dirty="0" smtClean="0">
                <a:solidFill>
                  <a:schemeClr val="tx1"/>
                </a:solidFill>
                <a:latin typeface="Arial" panose="020B0604020202020204" pitchFamily="34" charset="0"/>
                <a:cs typeface="Arial" panose="020B0604020202020204" pitchFamily="34" charset="0"/>
              </a:rPr>
              <a:t>celebração de Contratos de Prestação de Serviços de Caráter Intelectual, de Formação e Consultoria. </a:t>
            </a:r>
            <a:endParaRPr lang="pt-PT" b="1" u="sng" dirty="0">
              <a:solidFill>
                <a:schemeClr val="tx1"/>
              </a:solidFill>
              <a:latin typeface="Arial" panose="020B0604020202020204" pitchFamily="34" charset="0"/>
              <a:cs typeface="Arial" panose="020B0604020202020204" pitchFamily="34" charset="0"/>
            </a:endParaRPr>
          </a:p>
          <a:p>
            <a:pPr>
              <a:spcBef>
                <a:spcPts val="600"/>
              </a:spcBef>
              <a:spcAft>
                <a:spcPts val="600"/>
              </a:spcAft>
            </a:pPr>
            <a:r>
              <a:rPr lang="pt-PT" b="1" u="sng" dirty="0" smtClean="0">
                <a:solidFill>
                  <a:schemeClr val="tx1"/>
                </a:solidFill>
                <a:latin typeface="Arial" panose="020B0604020202020204" pitchFamily="34" charset="0"/>
                <a:cs typeface="Arial" panose="020B0604020202020204" pitchFamily="34" charset="0"/>
              </a:rPr>
              <a:t>Este Acórdão deve ser utilizado de forma prudente pelo menos até à transposição da Diretiva da Contratação Pública</a:t>
            </a:r>
          </a:p>
          <a:p>
            <a:pPr>
              <a:spcBef>
                <a:spcPts val="600"/>
              </a:spcBef>
              <a:spcAft>
                <a:spcPts val="600"/>
              </a:spcAft>
            </a:pPr>
            <a:endParaRPr lang="pt-PT" sz="1600" b="1" u="sng" dirty="0">
              <a:solidFill>
                <a:schemeClr val="tx1"/>
              </a:solidFill>
              <a:latin typeface="Arial" panose="020B0604020202020204" pitchFamily="34" charset="0"/>
              <a:cs typeface="Arial" panose="020B0604020202020204" pitchFamily="34" charset="0"/>
            </a:endParaRPr>
          </a:p>
          <a:p>
            <a:pPr>
              <a:spcBef>
                <a:spcPts val="600"/>
              </a:spcBef>
              <a:spcAft>
                <a:spcPts val="600"/>
              </a:spcAft>
            </a:pPr>
            <a:endParaRPr lang="pt-PT" dirty="0">
              <a:solidFill>
                <a:schemeClr val="tx1"/>
              </a:solidFill>
              <a:latin typeface="Arial" panose="020B0604020202020204" pitchFamily="34" charset="0"/>
              <a:cs typeface="Arial" panose="020B0604020202020204" pitchFamily="34" charset="0"/>
            </a:endParaRPr>
          </a:p>
        </p:txBody>
      </p:sp>
      <p:sp>
        <p:nvSpPr>
          <p:cNvPr id="5" name="Rectângulo 16"/>
          <p:cNvSpPr/>
          <p:nvPr/>
        </p:nvSpPr>
        <p:spPr>
          <a:xfrm>
            <a:off x="340490" y="108655"/>
            <a:ext cx="8803510" cy="400110"/>
          </a:xfrm>
          <a:prstGeom prst="rect">
            <a:avLst/>
          </a:prstGeom>
        </p:spPr>
        <p:txBody>
          <a:bodyPr wrap="square">
            <a:spAutoFit/>
          </a:bodyPr>
          <a:lstStyle/>
          <a:p>
            <a:pPr>
              <a:spcAft>
                <a:spcPts val="600"/>
              </a:spcAft>
              <a:buClr>
                <a:schemeClr val="accent6">
                  <a:lumMod val="75000"/>
                </a:schemeClr>
              </a:buClr>
            </a:pPr>
            <a:r>
              <a:rPr lang="pt-PT" sz="2000" cap="small" spc="130" dirty="0">
                <a:solidFill>
                  <a:schemeClr val="bg1">
                    <a:lumMod val="75000"/>
                  </a:schemeClr>
                </a:solidFill>
                <a:latin typeface="Arial" panose="020B0604020202020204" pitchFamily="34" charset="0"/>
                <a:cs typeface="Arial" panose="020B0604020202020204" pitchFamily="34" charset="0"/>
              </a:rPr>
              <a:t>1</a:t>
            </a:r>
            <a:r>
              <a:rPr lang="pt-PT" sz="2000" cap="small" spc="130" dirty="0" smtClean="0">
                <a:solidFill>
                  <a:schemeClr val="bg1">
                    <a:lumMod val="75000"/>
                  </a:schemeClr>
                </a:solidFill>
                <a:latin typeface="Arial" panose="020B0604020202020204" pitchFamily="34" charset="0"/>
                <a:cs typeface="Arial" panose="020B0604020202020204" pitchFamily="34" charset="0"/>
              </a:rPr>
              <a:t> /// Contratação Pública</a:t>
            </a:r>
            <a:endParaRPr lang="pt-PT" sz="2000" cap="small" spc="130" dirty="0">
              <a:solidFill>
                <a:schemeClr val="bg1">
                  <a:lumMod val="75000"/>
                </a:schemeClr>
              </a:solidFill>
              <a:latin typeface="Arial" panose="020B0604020202020204" pitchFamily="34" charset="0"/>
              <a:cs typeface="Arial" panose="020B0604020202020204" pitchFamily="34" charset="0"/>
            </a:endParaRPr>
          </a:p>
        </p:txBody>
      </p:sp>
      <p:grpSp>
        <p:nvGrpSpPr>
          <p:cNvPr id="6" name="Grupo 5"/>
          <p:cNvGrpSpPr/>
          <p:nvPr/>
        </p:nvGrpSpPr>
        <p:grpSpPr>
          <a:xfrm>
            <a:off x="4924735" y="6381501"/>
            <a:ext cx="4087442" cy="423335"/>
            <a:chOff x="4745272" y="6379632"/>
            <a:chExt cx="4087442" cy="423335"/>
          </a:xfrm>
        </p:grpSpPr>
        <p:pic>
          <p:nvPicPr>
            <p:cNvPr id="7" name="Picture 5"/>
            <p:cNvPicPr>
              <a:picLocks noChangeAspect="1"/>
            </p:cNvPicPr>
            <p:nvPr/>
          </p:nvPicPr>
          <p:blipFill rotWithShape="1">
            <a:blip r:embed="rId3" cstate="print">
              <a:extLst>
                <a:ext uri="{28A0092B-C50C-407E-A947-70E740481C1C}">
                  <a14:useLocalDpi xmlns:a14="http://schemas.microsoft.com/office/drawing/2010/main" val="0"/>
                </a:ext>
              </a:extLst>
            </a:blip>
            <a:srcRect r="20884" b="-13843"/>
            <a:stretch/>
          </p:blipFill>
          <p:spPr>
            <a:xfrm>
              <a:off x="4745272" y="6384424"/>
              <a:ext cx="2176523" cy="367250"/>
            </a:xfrm>
            <a:prstGeom prst="rect">
              <a:avLst/>
            </a:prstGeom>
          </p:spPr>
        </p:pic>
        <p:pic>
          <p:nvPicPr>
            <p:cNvPr id="9" name="Picture 18"/>
            <p:cNvPicPr>
              <a:picLocks noChangeAspect="1"/>
            </p:cNvPicPr>
            <p:nvPr/>
          </p:nvPicPr>
          <p:blipFill rotWithShape="1">
            <a:blip r:embed="rId4">
              <a:extLst>
                <a:ext uri="{28A0092B-C50C-407E-A947-70E740481C1C}">
                  <a14:useLocalDpi xmlns:a14="http://schemas.microsoft.com/office/drawing/2010/main" val="0"/>
                </a:ext>
              </a:extLst>
            </a:blip>
            <a:srcRect l="25787" t="12679" r="54353" b="11707"/>
            <a:stretch/>
          </p:blipFill>
          <p:spPr>
            <a:xfrm>
              <a:off x="7014545" y="6379632"/>
              <a:ext cx="1818169" cy="423335"/>
            </a:xfrm>
            <a:prstGeom prst="rect">
              <a:avLst/>
            </a:prstGeom>
          </p:spPr>
        </p:pic>
      </p:grpSp>
      <p:sp>
        <p:nvSpPr>
          <p:cNvPr id="10" name="Rectângulo 16"/>
          <p:cNvSpPr/>
          <p:nvPr/>
        </p:nvSpPr>
        <p:spPr>
          <a:xfrm>
            <a:off x="-33337" y="6589675"/>
            <a:ext cx="7076297" cy="246221"/>
          </a:xfrm>
          <a:prstGeom prst="rect">
            <a:avLst/>
          </a:prstGeom>
        </p:spPr>
        <p:txBody>
          <a:bodyPr wrap="square">
            <a:spAutoFit/>
          </a:bodyPr>
          <a:lstStyle/>
          <a:p>
            <a:r>
              <a:rPr lang="pt-PT" sz="1000" cap="small" spc="130" dirty="0" smtClean="0">
                <a:solidFill>
                  <a:schemeClr val="bg1">
                    <a:lumMod val="75000"/>
                  </a:schemeClr>
                </a:solidFill>
                <a:latin typeface="Arial" panose="020B0604020202020204" pitchFamily="34" charset="0"/>
                <a:cs typeface="Arial" panose="020B0604020202020204" pitchFamily="34" charset="0"/>
              </a:rPr>
              <a:t>//////// 12.julho.2016 /// Lisboa</a:t>
            </a:r>
            <a:endParaRPr lang="pt-PT" sz="1000" cap="small" spc="130" dirty="0">
              <a:solidFill>
                <a:schemeClr val="bg1">
                  <a:lumMod val="75000"/>
                </a:schemeClr>
              </a:solidFill>
              <a:latin typeface="Arial" panose="020B0604020202020204" pitchFamily="34" charset="0"/>
              <a:cs typeface="Arial" panose="020B0604020202020204" pitchFamily="34" charset="0"/>
            </a:endParaRPr>
          </a:p>
        </p:txBody>
      </p:sp>
      <p:sp>
        <p:nvSpPr>
          <p:cNvPr id="11" name="Rectângulo 16"/>
          <p:cNvSpPr/>
          <p:nvPr/>
        </p:nvSpPr>
        <p:spPr>
          <a:xfrm>
            <a:off x="-33336" y="6434666"/>
            <a:ext cx="7076297" cy="246221"/>
          </a:xfrm>
          <a:prstGeom prst="rect">
            <a:avLst/>
          </a:prstGeom>
        </p:spPr>
        <p:txBody>
          <a:bodyPr wrap="square">
            <a:spAutoFit/>
          </a:bodyPr>
          <a:lstStyle/>
          <a:p>
            <a:r>
              <a:rPr lang="pt-PT" sz="1000" b="1" cap="small" spc="110" dirty="0" smtClean="0">
                <a:solidFill>
                  <a:schemeClr val="bg1">
                    <a:lumMod val="65000"/>
                  </a:schemeClr>
                </a:solidFill>
                <a:latin typeface="Arial" panose="020B0604020202020204" pitchFamily="34" charset="0"/>
                <a:cs typeface="Arial" panose="020B0604020202020204" pitchFamily="34" charset="0"/>
              </a:rPr>
              <a:t>////////</a:t>
            </a:r>
            <a:r>
              <a:rPr lang="pt-PT" sz="1000" cap="small" spc="110" dirty="0" smtClean="0">
                <a:solidFill>
                  <a:schemeClr val="bg1">
                    <a:lumMod val="65000"/>
                  </a:schemeClr>
                </a:solidFill>
                <a:latin typeface="Arial" panose="020B0604020202020204" pitchFamily="34" charset="0"/>
                <a:cs typeface="Arial" panose="020B0604020202020204" pitchFamily="34" charset="0"/>
              </a:rPr>
              <a:t> </a:t>
            </a:r>
            <a:r>
              <a:rPr lang="pt-PT" sz="1000" b="1" cap="small" spc="110" dirty="0" smtClean="0">
                <a:solidFill>
                  <a:schemeClr val="bg1">
                    <a:lumMod val="65000"/>
                  </a:schemeClr>
                </a:solidFill>
                <a:latin typeface="Arial" panose="020B0604020202020204" pitchFamily="34" charset="0"/>
                <a:cs typeface="Arial" panose="020B0604020202020204" pitchFamily="34" charset="0"/>
              </a:rPr>
              <a:t>Sessão de Esclarecimentos sobre o Ciclo Urbano da Água</a:t>
            </a:r>
            <a:endParaRPr lang="pt-PT" sz="1000" cap="small" spc="110" dirty="0">
              <a:solidFill>
                <a:schemeClr val="bg1">
                  <a:lumMod val="65000"/>
                </a:schemeClr>
              </a:solidFill>
              <a:latin typeface="Arial" panose="020B0604020202020204" pitchFamily="34" charset="0"/>
              <a:cs typeface="Arial" panose="020B0604020202020204" pitchFamily="34" charset="0"/>
            </a:endParaRPr>
          </a:p>
        </p:txBody>
      </p:sp>
      <p:sp>
        <p:nvSpPr>
          <p:cNvPr id="12" name="Rectângulo 16"/>
          <p:cNvSpPr/>
          <p:nvPr/>
        </p:nvSpPr>
        <p:spPr>
          <a:xfrm>
            <a:off x="340490" y="488352"/>
            <a:ext cx="6623836" cy="369332"/>
          </a:xfrm>
          <a:prstGeom prst="rect">
            <a:avLst/>
          </a:prstGeom>
        </p:spPr>
        <p:txBody>
          <a:bodyPr wrap="square">
            <a:spAutoFit/>
          </a:bodyPr>
          <a:lstStyle/>
          <a:p>
            <a:pPr>
              <a:spcAft>
                <a:spcPts val="600"/>
              </a:spcAft>
              <a:buClr>
                <a:schemeClr val="accent6">
                  <a:lumMod val="75000"/>
                </a:schemeClr>
              </a:buClr>
            </a:pPr>
            <a:r>
              <a:rPr lang="pt-PT" b="1" cap="small" spc="130" dirty="0" smtClean="0">
                <a:solidFill>
                  <a:schemeClr val="accent6">
                    <a:lumMod val="75000"/>
                  </a:schemeClr>
                </a:solidFill>
                <a:latin typeface="Arial" panose="020B0604020202020204" pitchFamily="34" charset="0"/>
                <a:cs typeface="Arial" panose="020B0604020202020204" pitchFamily="34" charset="0"/>
              </a:rPr>
              <a:t>Critério de Adjudicação</a:t>
            </a:r>
            <a:endParaRPr lang="pt-PT" b="1" cap="small" spc="130" dirty="0">
              <a:solidFill>
                <a:schemeClr val="accent6">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6204628"/>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o Texto 2"/>
          <p:cNvSpPr>
            <a:spLocks noGrp="1"/>
          </p:cNvSpPr>
          <p:nvPr>
            <p:ph type="body" sz="half" idx="1"/>
          </p:nvPr>
        </p:nvSpPr>
        <p:spPr>
          <a:xfrm>
            <a:off x="340489" y="1485276"/>
            <a:ext cx="8558962" cy="4547306"/>
          </a:xfrm>
          <a:noFill/>
          <a:ln>
            <a:noFill/>
          </a:ln>
          <a:effectLst/>
        </p:spPr>
        <p:style>
          <a:lnRef idx="1">
            <a:schemeClr val="accent3"/>
          </a:lnRef>
          <a:fillRef idx="2">
            <a:schemeClr val="accent3"/>
          </a:fillRef>
          <a:effectRef idx="1">
            <a:schemeClr val="accent3"/>
          </a:effectRef>
          <a:fontRef idx="minor">
            <a:schemeClr val="dk1"/>
          </a:fontRef>
        </p:style>
        <p:txBody>
          <a:bodyPr>
            <a:noAutofit/>
          </a:bodyPr>
          <a:lstStyle/>
          <a:p>
            <a:pPr>
              <a:spcBef>
                <a:spcPts val="600"/>
              </a:spcBef>
              <a:spcAft>
                <a:spcPts val="600"/>
              </a:spcAft>
              <a:buFont typeface="Wingdings" panose="05000000000000000000" pitchFamily="2" charset="2"/>
              <a:buChar char="ü"/>
            </a:pPr>
            <a:r>
              <a:rPr lang="pt-PT" sz="1800" dirty="0" smtClean="0">
                <a:solidFill>
                  <a:schemeClr val="tx1"/>
                </a:solidFill>
                <a:latin typeface="Arial" panose="020B0604020202020204" pitchFamily="34" charset="0"/>
                <a:cs typeface="Arial" panose="020B0604020202020204" pitchFamily="34" charset="0"/>
              </a:rPr>
              <a:t>Definir de forma objetiva os aspetos a avaliar e só avaliar esses aspetos e avaliá-los relativamente a todas as propostas apresentadas; </a:t>
            </a:r>
          </a:p>
          <a:p>
            <a:pPr>
              <a:spcBef>
                <a:spcPts val="600"/>
              </a:spcBef>
              <a:spcAft>
                <a:spcPts val="600"/>
              </a:spcAft>
              <a:buFont typeface="Wingdings" panose="05000000000000000000" pitchFamily="2" charset="2"/>
              <a:buChar char="ü"/>
            </a:pPr>
            <a:r>
              <a:rPr lang="pt-PT" sz="1800" dirty="0" smtClean="0">
                <a:solidFill>
                  <a:schemeClr val="tx1"/>
                </a:solidFill>
                <a:latin typeface="Arial" panose="020B0604020202020204" pitchFamily="34" charset="0"/>
                <a:cs typeface="Arial" panose="020B0604020202020204" pitchFamily="34" charset="0"/>
              </a:rPr>
              <a:t>Quando os aspetos a avaliar constem de documentos muito genéricos (memória descritiva, caderno de encargos) definir previamente quais os aspetos desses documentos que vão ser avaliados</a:t>
            </a:r>
            <a:r>
              <a:rPr lang="pt-PT" sz="1800" dirty="0">
                <a:solidFill>
                  <a:schemeClr val="tx1"/>
                </a:solidFill>
                <a:latin typeface="Arial" panose="020B0604020202020204" pitchFamily="34" charset="0"/>
                <a:cs typeface="Arial" panose="020B0604020202020204" pitchFamily="34" charset="0"/>
              </a:rPr>
              <a:t> </a:t>
            </a:r>
            <a:r>
              <a:rPr lang="pt-PT" sz="1800" dirty="0" smtClean="0">
                <a:solidFill>
                  <a:schemeClr val="tx1"/>
                </a:solidFill>
                <a:latin typeface="Arial" panose="020B0604020202020204" pitchFamily="34" charset="0"/>
                <a:cs typeface="Arial" panose="020B0604020202020204" pitchFamily="34" charset="0"/>
              </a:rPr>
              <a:t>– </a:t>
            </a:r>
            <a:r>
              <a:rPr lang="pt-PT" sz="1800" b="1" u="sng" dirty="0" smtClean="0">
                <a:solidFill>
                  <a:schemeClr val="tx1"/>
                </a:solidFill>
                <a:latin typeface="Arial" panose="020B0604020202020204" pitchFamily="34" charset="0"/>
                <a:cs typeface="Arial" panose="020B0604020202020204" pitchFamily="34" charset="0"/>
              </a:rPr>
              <a:t>Não Podem Avaliar Relativamente a Cada  Proposta aspetos diferentes constantes dos referidos documentos.</a:t>
            </a:r>
            <a:endParaRPr lang="pt-PT" sz="1800" dirty="0" smtClean="0">
              <a:solidFill>
                <a:schemeClr val="tx1"/>
              </a:solidFill>
              <a:latin typeface="Arial" panose="020B0604020202020204" pitchFamily="34" charset="0"/>
              <a:cs typeface="Arial" panose="020B0604020202020204" pitchFamily="34" charset="0"/>
            </a:endParaRPr>
          </a:p>
          <a:p>
            <a:pPr>
              <a:spcBef>
                <a:spcPts val="600"/>
              </a:spcBef>
              <a:spcAft>
                <a:spcPts val="600"/>
              </a:spcAft>
              <a:buFont typeface="Wingdings" panose="05000000000000000000" pitchFamily="2" charset="2"/>
              <a:buChar char="ü"/>
            </a:pPr>
            <a:r>
              <a:rPr lang="pt-PT" sz="1800" dirty="0" smtClean="0">
                <a:solidFill>
                  <a:schemeClr val="tx1"/>
                </a:solidFill>
                <a:latin typeface="Arial" panose="020B0604020202020204" pitchFamily="34" charset="0"/>
                <a:cs typeface="Arial" panose="020B0604020202020204" pitchFamily="34" charset="0"/>
              </a:rPr>
              <a:t>Quando nos fatores/</a:t>
            </a:r>
            <a:r>
              <a:rPr lang="pt-PT" sz="1800" dirty="0" err="1" smtClean="0">
                <a:solidFill>
                  <a:schemeClr val="tx1"/>
                </a:solidFill>
                <a:latin typeface="Arial" panose="020B0604020202020204" pitchFamily="34" charset="0"/>
                <a:cs typeface="Arial" panose="020B0604020202020204" pitchFamily="34" charset="0"/>
              </a:rPr>
              <a:t>sub-fatores</a:t>
            </a:r>
            <a:r>
              <a:rPr lang="pt-PT" sz="1800" dirty="0" smtClean="0">
                <a:solidFill>
                  <a:schemeClr val="tx1"/>
                </a:solidFill>
                <a:latin typeface="Arial" panose="020B0604020202020204" pitchFamily="34" charset="0"/>
                <a:cs typeface="Arial" panose="020B0604020202020204" pitchFamily="34" charset="0"/>
              </a:rPr>
              <a:t>  existem muitos aspetos a avaliar devem ser definidas pontuações para cada um deles;</a:t>
            </a:r>
          </a:p>
          <a:p>
            <a:pPr>
              <a:spcBef>
                <a:spcPts val="600"/>
              </a:spcBef>
              <a:spcAft>
                <a:spcPts val="600"/>
              </a:spcAft>
              <a:buFont typeface="Wingdings" panose="05000000000000000000" pitchFamily="2" charset="2"/>
              <a:buChar char="ü"/>
            </a:pPr>
            <a:r>
              <a:rPr lang="pt-PT" sz="1800" dirty="0" smtClean="0">
                <a:solidFill>
                  <a:schemeClr val="tx1"/>
                </a:solidFill>
                <a:latin typeface="Arial" panose="020B0604020202020204" pitchFamily="34" charset="0"/>
                <a:cs typeface="Arial" panose="020B0604020202020204" pitchFamily="34" charset="0"/>
              </a:rPr>
              <a:t>Utilização obrigatória de uma expressão matemática ou escala de pontuação;</a:t>
            </a:r>
          </a:p>
          <a:p>
            <a:pPr>
              <a:spcBef>
                <a:spcPts val="600"/>
              </a:spcBef>
              <a:spcAft>
                <a:spcPts val="600"/>
              </a:spcAft>
              <a:buFont typeface="Wingdings" panose="05000000000000000000" pitchFamily="2" charset="2"/>
              <a:buChar char="ü"/>
            </a:pPr>
            <a:r>
              <a:rPr lang="pt-PT" sz="1800" dirty="0" smtClean="0">
                <a:solidFill>
                  <a:schemeClr val="tx1"/>
                </a:solidFill>
                <a:latin typeface="Arial" panose="020B0604020202020204" pitchFamily="34" charset="0"/>
                <a:cs typeface="Arial" panose="020B0604020202020204" pitchFamily="34" charset="0"/>
              </a:rPr>
              <a:t>Objetivar os conceitos indeterminados, tais como,  “muito bom”, “bom”, “suficiente”, ou “muito bem elaborado”, entre outros. Devem ser definidos objetivamente os aspetos que concorrem para a distinção de cada um deles.</a:t>
            </a:r>
          </a:p>
        </p:txBody>
      </p:sp>
      <p:sp>
        <p:nvSpPr>
          <p:cNvPr id="4" name="Rectângulo 16"/>
          <p:cNvSpPr/>
          <p:nvPr/>
        </p:nvSpPr>
        <p:spPr>
          <a:xfrm>
            <a:off x="340490" y="108655"/>
            <a:ext cx="8803510" cy="400110"/>
          </a:xfrm>
          <a:prstGeom prst="rect">
            <a:avLst/>
          </a:prstGeom>
        </p:spPr>
        <p:txBody>
          <a:bodyPr wrap="square">
            <a:spAutoFit/>
          </a:bodyPr>
          <a:lstStyle/>
          <a:p>
            <a:pPr>
              <a:spcAft>
                <a:spcPts val="600"/>
              </a:spcAft>
              <a:buClr>
                <a:schemeClr val="accent6">
                  <a:lumMod val="75000"/>
                </a:schemeClr>
              </a:buClr>
            </a:pPr>
            <a:r>
              <a:rPr lang="pt-PT" sz="2000" cap="small" spc="130" dirty="0">
                <a:solidFill>
                  <a:schemeClr val="bg1">
                    <a:lumMod val="75000"/>
                  </a:schemeClr>
                </a:solidFill>
                <a:latin typeface="Arial" panose="020B0604020202020204" pitchFamily="34" charset="0"/>
                <a:cs typeface="Arial" panose="020B0604020202020204" pitchFamily="34" charset="0"/>
              </a:rPr>
              <a:t>1</a:t>
            </a:r>
            <a:r>
              <a:rPr lang="pt-PT" sz="2000" cap="small" spc="130" dirty="0" smtClean="0">
                <a:solidFill>
                  <a:schemeClr val="bg1">
                    <a:lumMod val="75000"/>
                  </a:schemeClr>
                </a:solidFill>
                <a:latin typeface="Arial" panose="020B0604020202020204" pitchFamily="34" charset="0"/>
                <a:cs typeface="Arial" panose="020B0604020202020204" pitchFamily="34" charset="0"/>
              </a:rPr>
              <a:t> /// Contratação Pública</a:t>
            </a:r>
            <a:endParaRPr lang="pt-PT" sz="2000" cap="small" spc="130" dirty="0">
              <a:solidFill>
                <a:schemeClr val="bg1">
                  <a:lumMod val="75000"/>
                </a:schemeClr>
              </a:solidFill>
              <a:latin typeface="Arial" panose="020B0604020202020204" pitchFamily="34" charset="0"/>
              <a:cs typeface="Arial" panose="020B0604020202020204" pitchFamily="34" charset="0"/>
            </a:endParaRPr>
          </a:p>
        </p:txBody>
      </p:sp>
      <p:grpSp>
        <p:nvGrpSpPr>
          <p:cNvPr id="5" name="Grupo 4"/>
          <p:cNvGrpSpPr/>
          <p:nvPr/>
        </p:nvGrpSpPr>
        <p:grpSpPr>
          <a:xfrm>
            <a:off x="4924735" y="6381501"/>
            <a:ext cx="4087442" cy="423335"/>
            <a:chOff x="4745272" y="6379632"/>
            <a:chExt cx="4087442" cy="423335"/>
          </a:xfrm>
        </p:grpSpPr>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r="20884" b="-13843"/>
            <a:stretch/>
          </p:blipFill>
          <p:spPr>
            <a:xfrm>
              <a:off x="4745272" y="6384424"/>
              <a:ext cx="2176523" cy="367250"/>
            </a:xfrm>
            <a:prstGeom prst="rect">
              <a:avLst/>
            </a:prstGeom>
          </p:spPr>
        </p:pic>
        <p:pic>
          <p:nvPicPr>
            <p:cNvPr id="7" name="Picture 18"/>
            <p:cNvPicPr>
              <a:picLocks noChangeAspect="1"/>
            </p:cNvPicPr>
            <p:nvPr/>
          </p:nvPicPr>
          <p:blipFill rotWithShape="1">
            <a:blip r:embed="rId4">
              <a:extLst>
                <a:ext uri="{28A0092B-C50C-407E-A947-70E740481C1C}">
                  <a14:useLocalDpi xmlns:a14="http://schemas.microsoft.com/office/drawing/2010/main" val="0"/>
                </a:ext>
              </a:extLst>
            </a:blip>
            <a:srcRect l="25787" t="12679" r="54353" b="11707"/>
            <a:stretch/>
          </p:blipFill>
          <p:spPr>
            <a:xfrm>
              <a:off x="7014545" y="6379632"/>
              <a:ext cx="1818169" cy="423335"/>
            </a:xfrm>
            <a:prstGeom prst="rect">
              <a:avLst/>
            </a:prstGeom>
          </p:spPr>
        </p:pic>
      </p:grpSp>
      <p:sp>
        <p:nvSpPr>
          <p:cNvPr id="8" name="Rectângulo 16"/>
          <p:cNvSpPr/>
          <p:nvPr/>
        </p:nvSpPr>
        <p:spPr>
          <a:xfrm>
            <a:off x="-33337" y="6589675"/>
            <a:ext cx="7076297" cy="246221"/>
          </a:xfrm>
          <a:prstGeom prst="rect">
            <a:avLst/>
          </a:prstGeom>
        </p:spPr>
        <p:txBody>
          <a:bodyPr wrap="square">
            <a:spAutoFit/>
          </a:bodyPr>
          <a:lstStyle/>
          <a:p>
            <a:r>
              <a:rPr lang="pt-PT" sz="1000" cap="small" spc="130" dirty="0" smtClean="0">
                <a:solidFill>
                  <a:schemeClr val="bg1">
                    <a:lumMod val="75000"/>
                  </a:schemeClr>
                </a:solidFill>
                <a:latin typeface="Arial" panose="020B0604020202020204" pitchFamily="34" charset="0"/>
                <a:cs typeface="Arial" panose="020B0604020202020204" pitchFamily="34" charset="0"/>
              </a:rPr>
              <a:t>//////// 12.julho.2016 /// Lisboa</a:t>
            </a:r>
            <a:endParaRPr lang="pt-PT" sz="1000" cap="small" spc="130" dirty="0">
              <a:solidFill>
                <a:schemeClr val="bg1">
                  <a:lumMod val="75000"/>
                </a:schemeClr>
              </a:solidFill>
              <a:latin typeface="Arial" panose="020B0604020202020204" pitchFamily="34" charset="0"/>
              <a:cs typeface="Arial" panose="020B0604020202020204" pitchFamily="34" charset="0"/>
            </a:endParaRPr>
          </a:p>
        </p:txBody>
      </p:sp>
      <p:sp>
        <p:nvSpPr>
          <p:cNvPr id="9" name="Rectângulo 16"/>
          <p:cNvSpPr/>
          <p:nvPr/>
        </p:nvSpPr>
        <p:spPr>
          <a:xfrm>
            <a:off x="-33336" y="6434666"/>
            <a:ext cx="7076297" cy="246221"/>
          </a:xfrm>
          <a:prstGeom prst="rect">
            <a:avLst/>
          </a:prstGeom>
        </p:spPr>
        <p:txBody>
          <a:bodyPr wrap="square">
            <a:spAutoFit/>
          </a:bodyPr>
          <a:lstStyle/>
          <a:p>
            <a:r>
              <a:rPr lang="pt-PT" sz="1000" b="1" cap="small" spc="110" dirty="0" smtClean="0">
                <a:solidFill>
                  <a:schemeClr val="bg1">
                    <a:lumMod val="65000"/>
                  </a:schemeClr>
                </a:solidFill>
                <a:latin typeface="Arial" panose="020B0604020202020204" pitchFamily="34" charset="0"/>
                <a:cs typeface="Arial" panose="020B0604020202020204" pitchFamily="34" charset="0"/>
              </a:rPr>
              <a:t>////////</a:t>
            </a:r>
            <a:r>
              <a:rPr lang="pt-PT" sz="1000" cap="small" spc="110" dirty="0" smtClean="0">
                <a:solidFill>
                  <a:schemeClr val="bg1">
                    <a:lumMod val="65000"/>
                  </a:schemeClr>
                </a:solidFill>
                <a:latin typeface="Arial" panose="020B0604020202020204" pitchFamily="34" charset="0"/>
                <a:cs typeface="Arial" panose="020B0604020202020204" pitchFamily="34" charset="0"/>
              </a:rPr>
              <a:t> </a:t>
            </a:r>
            <a:r>
              <a:rPr lang="pt-PT" sz="1000" b="1" cap="small" spc="110" dirty="0" smtClean="0">
                <a:solidFill>
                  <a:schemeClr val="bg1">
                    <a:lumMod val="65000"/>
                  </a:schemeClr>
                </a:solidFill>
                <a:latin typeface="Arial" panose="020B0604020202020204" pitchFamily="34" charset="0"/>
                <a:cs typeface="Arial" panose="020B0604020202020204" pitchFamily="34" charset="0"/>
              </a:rPr>
              <a:t>Sessão de Esclarecimentos sobre o Ciclo Urbano da Água</a:t>
            </a:r>
            <a:endParaRPr lang="pt-PT" sz="1000" cap="small" spc="110" dirty="0">
              <a:solidFill>
                <a:schemeClr val="bg1">
                  <a:lumMod val="65000"/>
                </a:schemeClr>
              </a:solidFill>
              <a:latin typeface="Arial" panose="020B0604020202020204" pitchFamily="34" charset="0"/>
              <a:cs typeface="Arial" panose="020B0604020202020204" pitchFamily="34" charset="0"/>
            </a:endParaRPr>
          </a:p>
        </p:txBody>
      </p:sp>
      <p:sp>
        <p:nvSpPr>
          <p:cNvPr id="10" name="Rectângulo 16"/>
          <p:cNvSpPr/>
          <p:nvPr/>
        </p:nvSpPr>
        <p:spPr>
          <a:xfrm>
            <a:off x="340489" y="488352"/>
            <a:ext cx="7229891" cy="369332"/>
          </a:xfrm>
          <a:prstGeom prst="rect">
            <a:avLst/>
          </a:prstGeom>
        </p:spPr>
        <p:txBody>
          <a:bodyPr wrap="square">
            <a:spAutoFit/>
          </a:bodyPr>
          <a:lstStyle/>
          <a:p>
            <a:pPr>
              <a:spcAft>
                <a:spcPts val="600"/>
              </a:spcAft>
              <a:buClr>
                <a:schemeClr val="accent6">
                  <a:lumMod val="75000"/>
                </a:schemeClr>
              </a:buClr>
            </a:pPr>
            <a:r>
              <a:rPr lang="pt-PT" b="1" cap="small" spc="130" dirty="0" smtClean="0">
                <a:solidFill>
                  <a:schemeClr val="accent6">
                    <a:lumMod val="75000"/>
                  </a:schemeClr>
                </a:solidFill>
                <a:latin typeface="Arial" panose="020B0604020202020204" pitchFamily="34" charset="0"/>
                <a:cs typeface="Arial" panose="020B0604020202020204" pitchFamily="34" charset="0"/>
              </a:rPr>
              <a:t>Outros Alertas Relativos ao Critério de Adjudicação</a:t>
            </a:r>
            <a:endParaRPr lang="pt-PT" b="1" cap="small" spc="130" dirty="0">
              <a:solidFill>
                <a:schemeClr val="accent6">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1357392"/>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aixaDeTexto 10"/>
          <p:cNvSpPr txBox="1"/>
          <p:nvPr/>
        </p:nvSpPr>
        <p:spPr>
          <a:xfrm>
            <a:off x="474734" y="1860083"/>
            <a:ext cx="8222699" cy="3170099"/>
          </a:xfrm>
          <a:prstGeom prst="rect">
            <a:avLst/>
          </a:prstGeom>
          <a:noFill/>
        </p:spPr>
        <p:txBody>
          <a:bodyPr wrap="square" rtlCol="0">
            <a:spAutoFit/>
          </a:bodyPr>
          <a:lstStyle/>
          <a:p>
            <a:pPr marL="285750" indent="-285750">
              <a:spcBef>
                <a:spcPts val="600"/>
              </a:spcBef>
              <a:spcAft>
                <a:spcPts val="600"/>
              </a:spcAft>
              <a:buFont typeface="Wingdings" panose="05000000000000000000" pitchFamily="2" charset="2"/>
              <a:buChar char="§"/>
            </a:pPr>
            <a:r>
              <a:rPr lang="pt-PT" dirty="0" smtClean="0">
                <a:latin typeface="Arial" panose="020B0604020202020204" pitchFamily="34" charset="0"/>
                <a:cs typeface="Arial" panose="020B0604020202020204" pitchFamily="34" charset="0"/>
              </a:rPr>
              <a:t> </a:t>
            </a:r>
            <a:r>
              <a:rPr lang="pt-PT" b="1" dirty="0" smtClean="0">
                <a:latin typeface="Arial" panose="020B0604020202020204" pitchFamily="34" charset="0"/>
                <a:cs typeface="Arial" panose="020B0604020202020204" pitchFamily="34" charset="0"/>
              </a:rPr>
              <a:t>O contrato que está sujeito à fiscalização prévia do Tribunal de Contas, </a:t>
            </a:r>
            <a:r>
              <a:rPr lang="pt-PT" b="1" dirty="0">
                <a:latin typeface="Arial" panose="020B0604020202020204" pitchFamily="34" charset="0"/>
                <a:cs typeface="Arial" panose="020B0604020202020204" pitchFamily="34" charset="0"/>
              </a:rPr>
              <a:t>mas não </a:t>
            </a:r>
            <a:r>
              <a:rPr lang="pt-PT" b="1" dirty="0" smtClean="0">
                <a:latin typeface="Arial" panose="020B0604020202020204" pitchFamily="34" charset="0"/>
                <a:cs typeface="Arial" panose="020B0604020202020204" pitchFamily="34" charset="0"/>
              </a:rPr>
              <a:t>seja submetido, toda a despesa é </a:t>
            </a:r>
            <a:r>
              <a:rPr lang="pt-PT" b="1" dirty="0">
                <a:latin typeface="Arial" panose="020B0604020202020204" pitchFamily="34" charset="0"/>
                <a:cs typeface="Arial" panose="020B0604020202020204" pitchFamily="34" charset="0"/>
              </a:rPr>
              <a:t>considerada como </a:t>
            </a:r>
            <a:r>
              <a:rPr lang="pt-PT" b="1" dirty="0" smtClean="0">
                <a:latin typeface="Arial" panose="020B0604020202020204" pitchFamily="34" charset="0"/>
                <a:cs typeface="Arial" panose="020B0604020202020204" pitchFamily="34" charset="0"/>
              </a:rPr>
              <a:t>não </a:t>
            </a:r>
            <a:r>
              <a:rPr lang="pt-PT" b="1" dirty="0">
                <a:latin typeface="Arial" panose="020B0604020202020204" pitchFamily="34" charset="0"/>
                <a:cs typeface="Arial" panose="020B0604020202020204" pitchFamily="34" charset="0"/>
              </a:rPr>
              <a:t>elegível</a:t>
            </a:r>
            <a:r>
              <a:rPr lang="pt-PT" b="1" dirty="0" smtClean="0">
                <a:latin typeface="Arial" panose="020B0604020202020204" pitchFamily="34" charset="0"/>
                <a:cs typeface="Arial" panose="020B0604020202020204" pitchFamily="34" charset="0"/>
              </a:rPr>
              <a:t>.</a:t>
            </a:r>
          </a:p>
          <a:p>
            <a:pPr marL="285750" indent="-285750">
              <a:spcBef>
                <a:spcPts val="600"/>
              </a:spcBef>
              <a:spcAft>
                <a:spcPts val="600"/>
              </a:spcAft>
              <a:buFont typeface="Wingdings" panose="05000000000000000000" pitchFamily="2" charset="2"/>
              <a:buChar char="§"/>
            </a:pPr>
            <a:r>
              <a:rPr lang="pt-PT" i="1" dirty="0" smtClean="0">
                <a:latin typeface="Arial" panose="020B0604020202020204" pitchFamily="34" charset="0"/>
                <a:cs typeface="Arial" panose="020B0604020202020204" pitchFamily="34" charset="0"/>
              </a:rPr>
              <a:t>A despesa dos contratos sujeitos à fiscalização prévia do Tribunal de Contas cujo valor seja igual ou inferior a € 950.000,00, que tenham execução mas em relação aos quais tenha sido recusado o visto, será considerada não elegível.</a:t>
            </a:r>
          </a:p>
          <a:p>
            <a:pPr marL="285750" indent="-285750">
              <a:spcBef>
                <a:spcPts val="600"/>
              </a:spcBef>
              <a:spcAft>
                <a:spcPts val="600"/>
              </a:spcAft>
              <a:buFont typeface="Wingdings" panose="05000000000000000000" pitchFamily="2" charset="2"/>
              <a:buChar char="§"/>
            </a:pPr>
            <a:r>
              <a:rPr lang="pt-PT" i="1" dirty="0" smtClean="0">
                <a:latin typeface="Arial" panose="020B0604020202020204" pitchFamily="34" charset="0"/>
                <a:cs typeface="Arial" panose="020B0604020202020204" pitchFamily="34" charset="0"/>
              </a:rPr>
              <a:t> Os contratos celebrados por empresas públicas e por associações públicas não sujeitas ao regime geral de fiscalização prévia do TC, cujo valor seja igual ou superior a € 5.000.000,00, devem ser submetidos a visto.</a:t>
            </a:r>
          </a:p>
        </p:txBody>
      </p:sp>
      <p:sp>
        <p:nvSpPr>
          <p:cNvPr id="7" name="Título 1"/>
          <p:cNvSpPr txBox="1">
            <a:spLocks/>
          </p:cNvSpPr>
          <p:nvPr/>
        </p:nvSpPr>
        <p:spPr>
          <a:xfrm>
            <a:off x="275770" y="116632"/>
            <a:ext cx="7871601" cy="99412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endParaRPr lang="pt-PT" sz="4000" dirty="0">
              <a:solidFill>
                <a:srgbClr val="00B0F0"/>
              </a:solidFill>
            </a:endParaRPr>
          </a:p>
        </p:txBody>
      </p:sp>
      <p:sp>
        <p:nvSpPr>
          <p:cNvPr id="6" name="Rectângulo 16"/>
          <p:cNvSpPr/>
          <p:nvPr/>
        </p:nvSpPr>
        <p:spPr>
          <a:xfrm>
            <a:off x="340490" y="108655"/>
            <a:ext cx="8803510" cy="400110"/>
          </a:xfrm>
          <a:prstGeom prst="rect">
            <a:avLst/>
          </a:prstGeom>
        </p:spPr>
        <p:txBody>
          <a:bodyPr wrap="square">
            <a:spAutoFit/>
          </a:bodyPr>
          <a:lstStyle/>
          <a:p>
            <a:pPr>
              <a:spcAft>
                <a:spcPts val="600"/>
              </a:spcAft>
              <a:buClr>
                <a:schemeClr val="accent6">
                  <a:lumMod val="75000"/>
                </a:schemeClr>
              </a:buClr>
            </a:pPr>
            <a:r>
              <a:rPr lang="pt-PT" sz="2000" cap="small" spc="130" dirty="0">
                <a:solidFill>
                  <a:schemeClr val="bg1">
                    <a:lumMod val="75000"/>
                  </a:schemeClr>
                </a:solidFill>
                <a:latin typeface="Arial" panose="020B0604020202020204" pitchFamily="34" charset="0"/>
                <a:cs typeface="Arial" panose="020B0604020202020204" pitchFamily="34" charset="0"/>
              </a:rPr>
              <a:t>1</a:t>
            </a:r>
            <a:r>
              <a:rPr lang="pt-PT" sz="2000" cap="small" spc="130" dirty="0" smtClean="0">
                <a:solidFill>
                  <a:schemeClr val="bg1">
                    <a:lumMod val="75000"/>
                  </a:schemeClr>
                </a:solidFill>
                <a:latin typeface="Arial" panose="020B0604020202020204" pitchFamily="34" charset="0"/>
                <a:cs typeface="Arial" panose="020B0604020202020204" pitchFamily="34" charset="0"/>
              </a:rPr>
              <a:t> /// Contratação Pública</a:t>
            </a:r>
            <a:endParaRPr lang="pt-PT" sz="2000" cap="small" spc="130" dirty="0">
              <a:solidFill>
                <a:schemeClr val="bg1">
                  <a:lumMod val="75000"/>
                </a:schemeClr>
              </a:solidFill>
              <a:latin typeface="Arial" panose="020B0604020202020204" pitchFamily="34" charset="0"/>
              <a:cs typeface="Arial" panose="020B0604020202020204" pitchFamily="34" charset="0"/>
            </a:endParaRPr>
          </a:p>
        </p:txBody>
      </p:sp>
      <p:grpSp>
        <p:nvGrpSpPr>
          <p:cNvPr id="8" name="Grupo 7"/>
          <p:cNvGrpSpPr/>
          <p:nvPr/>
        </p:nvGrpSpPr>
        <p:grpSpPr>
          <a:xfrm>
            <a:off x="4924735" y="6381501"/>
            <a:ext cx="4087442" cy="423335"/>
            <a:chOff x="4745272" y="6379632"/>
            <a:chExt cx="4087442" cy="423335"/>
          </a:xfrm>
        </p:grpSpPr>
        <p:pic>
          <p:nvPicPr>
            <p:cNvPr id="10" name="Picture 5"/>
            <p:cNvPicPr>
              <a:picLocks noChangeAspect="1"/>
            </p:cNvPicPr>
            <p:nvPr/>
          </p:nvPicPr>
          <p:blipFill rotWithShape="1">
            <a:blip r:embed="rId3" cstate="print">
              <a:extLst>
                <a:ext uri="{28A0092B-C50C-407E-A947-70E740481C1C}">
                  <a14:useLocalDpi xmlns:a14="http://schemas.microsoft.com/office/drawing/2010/main" val="0"/>
                </a:ext>
              </a:extLst>
            </a:blip>
            <a:srcRect r="20884" b="-13843"/>
            <a:stretch/>
          </p:blipFill>
          <p:spPr>
            <a:xfrm>
              <a:off x="4745272" y="6384424"/>
              <a:ext cx="2176523" cy="367250"/>
            </a:xfrm>
            <a:prstGeom prst="rect">
              <a:avLst/>
            </a:prstGeom>
          </p:spPr>
        </p:pic>
        <p:pic>
          <p:nvPicPr>
            <p:cNvPr id="12" name="Picture 18"/>
            <p:cNvPicPr>
              <a:picLocks noChangeAspect="1"/>
            </p:cNvPicPr>
            <p:nvPr/>
          </p:nvPicPr>
          <p:blipFill rotWithShape="1">
            <a:blip r:embed="rId4">
              <a:extLst>
                <a:ext uri="{28A0092B-C50C-407E-A947-70E740481C1C}">
                  <a14:useLocalDpi xmlns:a14="http://schemas.microsoft.com/office/drawing/2010/main" val="0"/>
                </a:ext>
              </a:extLst>
            </a:blip>
            <a:srcRect l="25787" t="12679" r="54353" b="11707"/>
            <a:stretch/>
          </p:blipFill>
          <p:spPr>
            <a:xfrm>
              <a:off x="7014545" y="6379632"/>
              <a:ext cx="1818169" cy="423335"/>
            </a:xfrm>
            <a:prstGeom prst="rect">
              <a:avLst/>
            </a:prstGeom>
          </p:spPr>
        </p:pic>
      </p:grpSp>
      <p:sp>
        <p:nvSpPr>
          <p:cNvPr id="13" name="Rectângulo 16"/>
          <p:cNvSpPr/>
          <p:nvPr/>
        </p:nvSpPr>
        <p:spPr>
          <a:xfrm>
            <a:off x="-33337" y="6589675"/>
            <a:ext cx="7076297" cy="246221"/>
          </a:xfrm>
          <a:prstGeom prst="rect">
            <a:avLst/>
          </a:prstGeom>
        </p:spPr>
        <p:txBody>
          <a:bodyPr wrap="square">
            <a:spAutoFit/>
          </a:bodyPr>
          <a:lstStyle/>
          <a:p>
            <a:r>
              <a:rPr lang="pt-PT" sz="1000" cap="small" spc="130" dirty="0" smtClean="0">
                <a:solidFill>
                  <a:schemeClr val="bg1">
                    <a:lumMod val="75000"/>
                  </a:schemeClr>
                </a:solidFill>
                <a:latin typeface="Arial" panose="020B0604020202020204" pitchFamily="34" charset="0"/>
                <a:cs typeface="Arial" panose="020B0604020202020204" pitchFamily="34" charset="0"/>
              </a:rPr>
              <a:t>//////// 12.julho.2016 /// Lisboa</a:t>
            </a:r>
            <a:endParaRPr lang="pt-PT" sz="1000" cap="small" spc="130" dirty="0">
              <a:solidFill>
                <a:schemeClr val="bg1">
                  <a:lumMod val="75000"/>
                </a:schemeClr>
              </a:solidFill>
              <a:latin typeface="Arial" panose="020B0604020202020204" pitchFamily="34" charset="0"/>
              <a:cs typeface="Arial" panose="020B0604020202020204" pitchFamily="34" charset="0"/>
            </a:endParaRPr>
          </a:p>
        </p:txBody>
      </p:sp>
      <p:sp>
        <p:nvSpPr>
          <p:cNvPr id="14" name="Rectângulo 16"/>
          <p:cNvSpPr/>
          <p:nvPr/>
        </p:nvSpPr>
        <p:spPr>
          <a:xfrm>
            <a:off x="-33336" y="6434666"/>
            <a:ext cx="7076297" cy="246221"/>
          </a:xfrm>
          <a:prstGeom prst="rect">
            <a:avLst/>
          </a:prstGeom>
        </p:spPr>
        <p:txBody>
          <a:bodyPr wrap="square">
            <a:spAutoFit/>
          </a:bodyPr>
          <a:lstStyle/>
          <a:p>
            <a:r>
              <a:rPr lang="pt-PT" sz="1000" b="1" cap="small" spc="110" dirty="0" smtClean="0">
                <a:solidFill>
                  <a:schemeClr val="bg1">
                    <a:lumMod val="65000"/>
                  </a:schemeClr>
                </a:solidFill>
                <a:latin typeface="Arial" panose="020B0604020202020204" pitchFamily="34" charset="0"/>
                <a:cs typeface="Arial" panose="020B0604020202020204" pitchFamily="34" charset="0"/>
              </a:rPr>
              <a:t>////////</a:t>
            </a:r>
            <a:r>
              <a:rPr lang="pt-PT" sz="1000" cap="small" spc="110" dirty="0" smtClean="0">
                <a:solidFill>
                  <a:schemeClr val="bg1">
                    <a:lumMod val="65000"/>
                  </a:schemeClr>
                </a:solidFill>
                <a:latin typeface="Arial" panose="020B0604020202020204" pitchFamily="34" charset="0"/>
                <a:cs typeface="Arial" panose="020B0604020202020204" pitchFamily="34" charset="0"/>
              </a:rPr>
              <a:t> </a:t>
            </a:r>
            <a:r>
              <a:rPr lang="pt-PT" sz="1000" b="1" cap="small" spc="110" dirty="0" smtClean="0">
                <a:solidFill>
                  <a:schemeClr val="bg1">
                    <a:lumMod val="65000"/>
                  </a:schemeClr>
                </a:solidFill>
                <a:latin typeface="Arial" panose="020B0604020202020204" pitchFamily="34" charset="0"/>
                <a:cs typeface="Arial" panose="020B0604020202020204" pitchFamily="34" charset="0"/>
              </a:rPr>
              <a:t>Sessão de Esclarecimentos sobre o Ciclo Urbano da Água</a:t>
            </a:r>
            <a:endParaRPr lang="pt-PT" sz="1000" cap="small" spc="110" dirty="0">
              <a:solidFill>
                <a:schemeClr val="bg1">
                  <a:lumMod val="65000"/>
                </a:schemeClr>
              </a:solidFill>
              <a:latin typeface="Arial" panose="020B0604020202020204" pitchFamily="34" charset="0"/>
              <a:cs typeface="Arial" panose="020B0604020202020204" pitchFamily="34" charset="0"/>
            </a:endParaRPr>
          </a:p>
        </p:txBody>
      </p:sp>
      <p:sp>
        <p:nvSpPr>
          <p:cNvPr id="15" name="Rectângulo 16"/>
          <p:cNvSpPr/>
          <p:nvPr/>
        </p:nvSpPr>
        <p:spPr>
          <a:xfrm>
            <a:off x="340490" y="488352"/>
            <a:ext cx="6623836" cy="369332"/>
          </a:xfrm>
          <a:prstGeom prst="rect">
            <a:avLst/>
          </a:prstGeom>
        </p:spPr>
        <p:txBody>
          <a:bodyPr wrap="square">
            <a:spAutoFit/>
          </a:bodyPr>
          <a:lstStyle/>
          <a:p>
            <a:pPr>
              <a:spcAft>
                <a:spcPts val="600"/>
              </a:spcAft>
              <a:buClr>
                <a:schemeClr val="accent6">
                  <a:lumMod val="75000"/>
                </a:schemeClr>
              </a:buClr>
            </a:pPr>
            <a:r>
              <a:rPr lang="pt-PT" b="1" cap="small" spc="130" dirty="0" smtClean="0">
                <a:solidFill>
                  <a:schemeClr val="accent6">
                    <a:lumMod val="75000"/>
                  </a:schemeClr>
                </a:solidFill>
                <a:latin typeface="Arial" panose="020B0604020202020204" pitchFamily="34" charset="0"/>
                <a:cs typeface="Arial" panose="020B0604020202020204" pitchFamily="34" charset="0"/>
              </a:rPr>
              <a:t>Fiscalização Prévia do Tribunal de Contas</a:t>
            </a:r>
            <a:endParaRPr lang="pt-PT" b="1" cap="small" spc="130" dirty="0">
              <a:solidFill>
                <a:schemeClr val="accent6">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2108373"/>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arredondado 1"/>
          <p:cNvSpPr/>
          <p:nvPr/>
        </p:nvSpPr>
        <p:spPr>
          <a:xfrm>
            <a:off x="2386584" y="548640"/>
            <a:ext cx="3694176" cy="1106424"/>
          </a:xfrm>
          <a:prstGeom prst="roundRect">
            <a:avLst/>
          </a:prstGeom>
          <a:solidFill>
            <a:schemeClr val="bg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dirty="0" err="1" smtClean="0"/>
              <a:t>outri</a:t>
            </a:r>
            <a:endParaRPr lang="pt-PT" dirty="0"/>
          </a:p>
        </p:txBody>
      </p:sp>
      <p:sp>
        <p:nvSpPr>
          <p:cNvPr id="3" name="CaixaDeTexto 2"/>
          <p:cNvSpPr txBox="1"/>
          <p:nvPr/>
        </p:nvSpPr>
        <p:spPr>
          <a:xfrm>
            <a:off x="2679192" y="868680"/>
            <a:ext cx="3035808" cy="461665"/>
          </a:xfrm>
          <a:prstGeom prst="rect">
            <a:avLst/>
          </a:prstGeom>
          <a:noFill/>
        </p:spPr>
        <p:txBody>
          <a:bodyPr wrap="square" rtlCol="0">
            <a:spAutoFit/>
          </a:bodyPr>
          <a:lstStyle/>
          <a:p>
            <a:pPr algn="ctr"/>
            <a:r>
              <a:rPr lang="pt-PT" sz="2400" b="1" dirty="0" smtClean="0">
                <a:solidFill>
                  <a:srgbClr val="3FABCD"/>
                </a:solidFill>
              </a:rPr>
              <a:t>OUTROS ALERTAS</a:t>
            </a:r>
            <a:endParaRPr lang="pt-PT" sz="2400" b="1" dirty="0">
              <a:solidFill>
                <a:srgbClr val="3FABCD"/>
              </a:solidFill>
            </a:endParaRPr>
          </a:p>
        </p:txBody>
      </p:sp>
      <p:sp>
        <p:nvSpPr>
          <p:cNvPr id="5" name="CaixaDeTexto 4"/>
          <p:cNvSpPr txBox="1"/>
          <p:nvPr/>
        </p:nvSpPr>
        <p:spPr>
          <a:xfrm>
            <a:off x="804672" y="2276856"/>
            <a:ext cx="7031736" cy="2215991"/>
          </a:xfrm>
          <a:prstGeom prst="rect">
            <a:avLst/>
          </a:prstGeom>
          <a:noFill/>
        </p:spPr>
        <p:txBody>
          <a:bodyPr wrap="square" rtlCol="0">
            <a:spAutoFit/>
          </a:bodyPr>
          <a:lstStyle/>
          <a:p>
            <a:pPr marL="285750" indent="-285750">
              <a:buFont typeface="Wingdings" panose="05000000000000000000" pitchFamily="2" charset="2"/>
              <a:buChar char="q"/>
            </a:pPr>
            <a:r>
              <a:rPr lang="pt-PT" sz="2000" dirty="0" smtClean="0">
                <a:solidFill>
                  <a:schemeClr val="tx2"/>
                </a:solidFill>
              </a:rPr>
              <a:t>Submissão de todos os Documentos que instruem os procedimentos de contratação Pública, sob penas de os contratos serem rejeitados,</a:t>
            </a:r>
          </a:p>
          <a:p>
            <a:pPr marL="285750" indent="-285750">
              <a:buFont typeface="Wingdings" panose="05000000000000000000" pitchFamily="2" charset="2"/>
              <a:buChar char="q"/>
            </a:pPr>
            <a:endParaRPr lang="pt-PT" sz="2000" dirty="0">
              <a:solidFill>
                <a:schemeClr val="tx2"/>
              </a:solidFill>
            </a:endParaRPr>
          </a:p>
          <a:p>
            <a:pPr marL="285750" indent="-285750">
              <a:buFont typeface="Wingdings" panose="05000000000000000000" pitchFamily="2" charset="2"/>
              <a:buChar char="q"/>
            </a:pPr>
            <a:r>
              <a:rPr lang="pt-PT" sz="2000" dirty="0" smtClean="0">
                <a:solidFill>
                  <a:schemeClr val="tx2"/>
                </a:solidFill>
              </a:rPr>
              <a:t>Submissão dos Contraditórios em sede de Audiência Prévia pelo Sistema.</a:t>
            </a:r>
          </a:p>
          <a:p>
            <a:endParaRPr lang="pt-PT" dirty="0"/>
          </a:p>
        </p:txBody>
      </p:sp>
    </p:spTree>
    <p:extLst>
      <p:ext uri="{BB962C8B-B14F-4D97-AF65-F5344CB8AC3E}">
        <p14:creationId xmlns:p14="http://schemas.microsoft.com/office/powerpoint/2010/main" val="36103816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arredondado 4"/>
          <p:cNvSpPr/>
          <p:nvPr/>
        </p:nvSpPr>
        <p:spPr>
          <a:xfrm>
            <a:off x="208666" y="918041"/>
            <a:ext cx="8803511" cy="5794744"/>
          </a:xfrm>
          <a:prstGeom prst="roundRect">
            <a:avLst>
              <a:gd name="adj" fmla="val 13844"/>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285750" indent="-285750">
              <a:spcBef>
                <a:spcPts val="600"/>
              </a:spcBef>
              <a:buFont typeface="Wingdings" panose="05000000000000000000" pitchFamily="2" charset="2"/>
              <a:buChar char="ü"/>
            </a:pPr>
            <a:r>
              <a:rPr lang="pt-PT" sz="1600" dirty="0">
                <a:solidFill>
                  <a:schemeClr val="tx1"/>
                </a:solidFill>
                <a:latin typeface="Arial" panose="020B0604020202020204" pitchFamily="34" charset="0"/>
                <a:cs typeface="Arial" panose="020B0604020202020204" pitchFamily="34" charset="0"/>
              </a:rPr>
              <a:t>Os operadores económicos, aquando da apresentação das respetivas candidaturas ou propostas, podem provar a sua idoneidade, capacidade financeira e capacidade técnica e profissional através de </a:t>
            </a:r>
            <a:r>
              <a:rPr lang="pt-PT" sz="1600" b="1" dirty="0" smtClean="0">
                <a:solidFill>
                  <a:schemeClr val="tx1"/>
                </a:solidFill>
                <a:latin typeface="Arial" panose="020B0604020202020204" pitchFamily="34" charset="0"/>
                <a:cs typeface="Arial" panose="020B0604020202020204" pitchFamily="34" charset="0"/>
              </a:rPr>
              <a:t>auto declarações </a:t>
            </a:r>
            <a:r>
              <a:rPr lang="pt-PT" sz="1600" dirty="0">
                <a:solidFill>
                  <a:schemeClr val="tx1"/>
                </a:solidFill>
                <a:latin typeface="Arial" panose="020B0604020202020204" pitchFamily="34" charset="0"/>
                <a:cs typeface="Arial" panose="020B0604020202020204" pitchFamily="34" charset="0"/>
              </a:rPr>
              <a:t>em vez de fornecer toda a documentação, como era exigido até agora. O </a:t>
            </a:r>
            <a:r>
              <a:rPr lang="pt-PT" sz="1600" b="1" dirty="0">
                <a:solidFill>
                  <a:schemeClr val="tx1"/>
                </a:solidFill>
                <a:latin typeface="Arial" panose="020B0604020202020204" pitchFamily="34" charset="0"/>
                <a:cs typeface="Arial" panose="020B0604020202020204" pitchFamily="34" charset="0"/>
              </a:rPr>
              <a:t>Documento Europeu Único de Contratação Pública</a:t>
            </a:r>
            <a:r>
              <a:rPr lang="pt-PT" sz="1600" dirty="0">
                <a:solidFill>
                  <a:schemeClr val="tx1"/>
                </a:solidFill>
                <a:latin typeface="Arial" panose="020B0604020202020204" pitchFamily="34" charset="0"/>
                <a:cs typeface="Arial" panose="020B0604020202020204" pitchFamily="34" charset="0"/>
              </a:rPr>
              <a:t>, uma declaração-tipo, irá facilitar este processo. </a:t>
            </a:r>
            <a:endParaRPr lang="pt-PT" sz="1600" dirty="0" smtClean="0">
              <a:solidFill>
                <a:schemeClr val="tx1"/>
              </a:solidFill>
              <a:latin typeface="Arial" panose="020B0604020202020204" pitchFamily="34" charset="0"/>
              <a:cs typeface="Arial" panose="020B0604020202020204" pitchFamily="34" charset="0"/>
            </a:endParaRPr>
          </a:p>
          <a:p>
            <a:pPr marL="285750" indent="-285750">
              <a:spcBef>
                <a:spcPts val="600"/>
              </a:spcBef>
              <a:buFont typeface="Wingdings" panose="05000000000000000000" pitchFamily="2" charset="2"/>
              <a:buChar char="ü"/>
            </a:pPr>
            <a:r>
              <a:rPr lang="pt-PT" sz="1600" b="1" dirty="0" smtClean="0">
                <a:solidFill>
                  <a:schemeClr val="tx1"/>
                </a:solidFill>
                <a:latin typeface="Arial" panose="020B0604020202020204" pitchFamily="34" charset="0"/>
                <a:cs typeface="Arial" panose="020B0604020202020204" pitchFamily="34" charset="0"/>
              </a:rPr>
              <a:t>Apenas </a:t>
            </a:r>
            <a:r>
              <a:rPr lang="pt-PT" sz="1600" b="1" dirty="0">
                <a:solidFill>
                  <a:schemeClr val="tx1"/>
                </a:solidFill>
                <a:latin typeface="Arial" panose="020B0604020202020204" pitchFamily="34" charset="0"/>
                <a:cs typeface="Arial" panose="020B0604020202020204" pitchFamily="34" charset="0"/>
              </a:rPr>
              <a:t>o concorrente vencedor </a:t>
            </a:r>
            <a:r>
              <a:rPr lang="pt-PT" sz="1600" dirty="0">
                <a:solidFill>
                  <a:schemeClr val="tx1"/>
                </a:solidFill>
                <a:latin typeface="Arial" panose="020B0604020202020204" pitchFamily="34" charset="0"/>
                <a:cs typeface="Arial" panose="020B0604020202020204" pitchFamily="34" charset="0"/>
              </a:rPr>
              <a:t>terá de apresentar </a:t>
            </a:r>
            <a:r>
              <a:rPr lang="pt-PT" sz="1600" b="1" dirty="0">
                <a:solidFill>
                  <a:schemeClr val="tx1"/>
                </a:solidFill>
                <a:latin typeface="Arial" panose="020B0604020202020204" pitchFamily="34" charset="0"/>
                <a:cs typeface="Arial" panose="020B0604020202020204" pitchFamily="34" charset="0"/>
              </a:rPr>
              <a:t>todas as provas documentais </a:t>
            </a:r>
            <a:r>
              <a:rPr lang="pt-PT" sz="1600" dirty="0">
                <a:solidFill>
                  <a:schemeClr val="tx1"/>
                </a:solidFill>
                <a:latin typeface="Arial" panose="020B0604020202020204" pitchFamily="34" charset="0"/>
                <a:cs typeface="Arial" panose="020B0604020202020204" pitchFamily="34" charset="0"/>
              </a:rPr>
              <a:t>exigidas no procedimento. Isto poderá ser feito pelo próprio concorrente ou, em alternativa, a entidade adjudicante poderá obter a informação pertinente consultando diretamente as bases de dados nacionais que a contenham, caso o concorrente vencedor as tenha indicado no seu Documento Europeu Único de Contratação Pública</a:t>
            </a:r>
            <a:r>
              <a:rPr lang="pt-PT" sz="1600" b="1" dirty="0" smtClean="0">
                <a:solidFill>
                  <a:schemeClr val="tx1"/>
                </a:solidFill>
                <a:latin typeface="Arial" panose="020B0604020202020204" pitchFamily="34" charset="0"/>
                <a:cs typeface="Arial" panose="020B0604020202020204" pitchFamily="34" charset="0"/>
              </a:rPr>
              <a:t>. </a:t>
            </a:r>
            <a:endParaRPr lang="pt-PT" sz="1600" dirty="0" smtClean="0">
              <a:solidFill>
                <a:schemeClr val="tx1"/>
              </a:solidFill>
              <a:latin typeface="Arial" panose="020B0604020202020204" pitchFamily="34" charset="0"/>
              <a:cs typeface="Arial" panose="020B0604020202020204" pitchFamily="34" charset="0"/>
            </a:endParaRPr>
          </a:p>
          <a:p>
            <a:pPr marL="285750" indent="-285750">
              <a:spcBef>
                <a:spcPts val="600"/>
              </a:spcBef>
              <a:buFont typeface="Wingdings" panose="05000000000000000000" pitchFamily="2" charset="2"/>
              <a:buChar char="ü"/>
            </a:pPr>
            <a:r>
              <a:rPr lang="pt-PT" sz="1600" dirty="0" smtClean="0">
                <a:solidFill>
                  <a:schemeClr val="tx1"/>
                </a:solidFill>
                <a:latin typeface="Arial" panose="020B0604020202020204" pitchFamily="34" charset="0"/>
                <a:cs typeface="Arial" panose="020B0604020202020204" pitchFamily="34" charset="0"/>
              </a:rPr>
              <a:t>As </a:t>
            </a:r>
            <a:r>
              <a:rPr lang="pt-PT" sz="1600" dirty="0">
                <a:solidFill>
                  <a:schemeClr val="tx1"/>
                </a:solidFill>
                <a:latin typeface="Arial" panose="020B0604020202020204" pitchFamily="34" charset="0"/>
                <a:cs typeface="Arial" panose="020B0604020202020204" pitchFamily="34" charset="0"/>
              </a:rPr>
              <a:t>entidades adjudicantes devem aceitar a participação de todos os operadores económicos que possuam uma situação financeira adequada para a execução do contrato. No passado, as PME eram muitas vezes excluídas do procedimento porque as entidades adjudicantes exigiam elevados volumes de negócios anuais mesmo em contratos públicos de baixo valor. No futuro, </a:t>
            </a:r>
            <a:r>
              <a:rPr lang="pt-PT" sz="1600" b="1" dirty="0">
                <a:solidFill>
                  <a:schemeClr val="tx1"/>
                </a:solidFill>
                <a:latin typeface="Arial" panose="020B0604020202020204" pitchFamily="34" charset="0"/>
                <a:cs typeface="Arial" panose="020B0604020202020204" pitchFamily="34" charset="0"/>
              </a:rPr>
              <a:t>o volume de negócios anual exigido não pode ser superior ao dobro do valor estimado do contrato</a:t>
            </a:r>
            <a:r>
              <a:rPr lang="pt-PT" sz="1600" dirty="0">
                <a:solidFill>
                  <a:schemeClr val="tx1"/>
                </a:solidFill>
                <a:latin typeface="Arial" panose="020B0604020202020204" pitchFamily="34" charset="0"/>
                <a:cs typeface="Arial" panose="020B0604020202020204" pitchFamily="34" charset="0"/>
              </a:rPr>
              <a:t>. </a:t>
            </a:r>
            <a:endParaRPr lang="pt-PT" sz="1600" dirty="0" smtClean="0">
              <a:solidFill>
                <a:schemeClr val="tx1"/>
              </a:solidFill>
              <a:latin typeface="Arial" panose="020B0604020202020204" pitchFamily="34" charset="0"/>
              <a:cs typeface="Arial" panose="020B0604020202020204" pitchFamily="34" charset="0"/>
            </a:endParaRPr>
          </a:p>
          <a:p>
            <a:pPr marL="285750" indent="-285750">
              <a:spcBef>
                <a:spcPts val="600"/>
              </a:spcBef>
              <a:buFont typeface="Wingdings" panose="05000000000000000000" pitchFamily="2" charset="2"/>
              <a:buChar char="ü"/>
            </a:pPr>
            <a:r>
              <a:rPr lang="pt-PT" sz="1600" dirty="0" smtClean="0">
                <a:solidFill>
                  <a:schemeClr val="tx1"/>
                </a:solidFill>
                <a:latin typeface="Arial" panose="020B0604020202020204" pitchFamily="34" charset="0"/>
                <a:cs typeface="Arial" panose="020B0604020202020204" pitchFamily="34" charset="0"/>
              </a:rPr>
              <a:t>Os </a:t>
            </a:r>
            <a:r>
              <a:rPr lang="pt-PT" sz="1600" dirty="0">
                <a:solidFill>
                  <a:schemeClr val="tx1"/>
                </a:solidFill>
                <a:latin typeface="Arial" panose="020B0604020202020204" pitchFamily="34" charset="0"/>
                <a:cs typeface="Arial" panose="020B0604020202020204" pitchFamily="34" charset="0"/>
              </a:rPr>
              <a:t>grandes contratos podem ser divididos em lotes, o que permitirá a participação no procedimento de pequenas e médias empresas. As entidades adjudicantes são, por esse motivo, </a:t>
            </a:r>
            <a:r>
              <a:rPr lang="pt-PT" sz="1600" b="1" dirty="0">
                <a:solidFill>
                  <a:schemeClr val="tx1"/>
                </a:solidFill>
                <a:latin typeface="Arial" panose="020B0604020202020204" pitchFamily="34" charset="0"/>
                <a:cs typeface="Arial" panose="020B0604020202020204" pitchFamily="34" charset="0"/>
              </a:rPr>
              <a:t>incentivadas a dividir os grandes contratos em lotes</a:t>
            </a:r>
            <a:r>
              <a:rPr lang="pt-PT" sz="1600" dirty="0">
                <a:solidFill>
                  <a:schemeClr val="tx1"/>
                </a:solidFill>
                <a:latin typeface="Arial" panose="020B0604020202020204" pitchFamily="34" charset="0"/>
                <a:cs typeface="Arial" panose="020B0604020202020204" pitchFamily="34" charset="0"/>
              </a:rPr>
              <a:t>. Caso decidam não dividir os contratos em lotes, terão de justificar essa decisão. </a:t>
            </a:r>
          </a:p>
          <a:p>
            <a:pPr marL="285750" indent="-285750">
              <a:spcBef>
                <a:spcPts val="600"/>
              </a:spcBef>
              <a:buFont typeface="Wingdings" panose="05000000000000000000" pitchFamily="2" charset="2"/>
              <a:buChar char="ü"/>
            </a:pPr>
            <a:endParaRPr lang="pt-PT" sz="1600" dirty="0">
              <a:solidFill>
                <a:schemeClr val="tx1"/>
              </a:solidFill>
              <a:latin typeface="Arial" panose="020B0604020202020204" pitchFamily="34" charset="0"/>
              <a:cs typeface="Arial" panose="020B0604020202020204" pitchFamily="34" charset="0"/>
            </a:endParaRPr>
          </a:p>
        </p:txBody>
      </p:sp>
      <p:sp>
        <p:nvSpPr>
          <p:cNvPr id="6" name="Rectângulo 16"/>
          <p:cNvSpPr/>
          <p:nvPr/>
        </p:nvSpPr>
        <p:spPr>
          <a:xfrm>
            <a:off x="340490" y="108655"/>
            <a:ext cx="8803510" cy="400110"/>
          </a:xfrm>
          <a:prstGeom prst="rect">
            <a:avLst/>
          </a:prstGeom>
        </p:spPr>
        <p:txBody>
          <a:bodyPr wrap="square">
            <a:spAutoFit/>
          </a:bodyPr>
          <a:lstStyle/>
          <a:p>
            <a:pPr>
              <a:spcAft>
                <a:spcPts val="600"/>
              </a:spcAft>
              <a:buClr>
                <a:schemeClr val="accent6">
                  <a:lumMod val="75000"/>
                </a:schemeClr>
              </a:buClr>
            </a:pPr>
            <a:r>
              <a:rPr lang="pt-PT" sz="2000" cap="small" spc="130" dirty="0">
                <a:solidFill>
                  <a:schemeClr val="bg1">
                    <a:lumMod val="75000"/>
                  </a:schemeClr>
                </a:solidFill>
                <a:latin typeface="Arial" panose="020B0604020202020204" pitchFamily="34" charset="0"/>
                <a:cs typeface="Arial" panose="020B0604020202020204" pitchFamily="34" charset="0"/>
              </a:rPr>
              <a:t>1</a:t>
            </a:r>
            <a:r>
              <a:rPr lang="pt-PT" sz="2000" cap="small" spc="130" dirty="0" smtClean="0">
                <a:solidFill>
                  <a:schemeClr val="bg1">
                    <a:lumMod val="75000"/>
                  </a:schemeClr>
                </a:solidFill>
                <a:latin typeface="Arial" panose="020B0604020202020204" pitchFamily="34" charset="0"/>
                <a:cs typeface="Arial" panose="020B0604020202020204" pitchFamily="34" charset="0"/>
              </a:rPr>
              <a:t> /// Contratação Pública</a:t>
            </a:r>
            <a:endParaRPr lang="pt-PT" sz="2000" cap="small" spc="130" dirty="0">
              <a:solidFill>
                <a:schemeClr val="bg1">
                  <a:lumMod val="75000"/>
                </a:schemeClr>
              </a:solidFill>
              <a:latin typeface="Arial" panose="020B0604020202020204" pitchFamily="34" charset="0"/>
              <a:cs typeface="Arial" panose="020B0604020202020204" pitchFamily="34" charset="0"/>
            </a:endParaRPr>
          </a:p>
        </p:txBody>
      </p:sp>
      <p:grpSp>
        <p:nvGrpSpPr>
          <p:cNvPr id="7" name="Grupo 6"/>
          <p:cNvGrpSpPr/>
          <p:nvPr/>
        </p:nvGrpSpPr>
        <p:grpSpPr>
          <a:xfrm>
            <a:off x="4924735" y="6381501"/>
            <a:ext cx="4087442" cy="423335"/>
            <a:chOff x="4745272" y="6379632"/>
            <a:chExt cx="4087442" cy="423335"/>
          </a:xfrm>
        </p:grpSpPr>
        <p:pic>
          <p:nvPicPr>
            <p:cNvPr id="8" name="Picture 5"/>
            <p:cNvPicPr>
              <a:picLocks noChangeAspect="1"/>
            </p:cNvPicPr>
            <p:nvPr/>
          </p:nvPicPr>
          <p:blipFill rotWithShape="1">
            <a:blip r:embed="rId2" cstate="print">
              <a:extLst>
                <a:ext uri="{28A0092B-C50C-407E-A947-70E740481C1C}">
                  <a14:useLocalDpi xmlns:a14="http://schemas.microsoft.com/office/drawing/2010/main" val="0"/>
                </a:ext>
              </a:extLst>
            </a:blip>
            <a:srcRect r="20884" b="-13843"/>
            <a:stretch/>
          </p:blipFill>
          <p:spPr>
            <a:xfrm>
              <a:off x="4745272" y="6384424"/>
              <a:ext cx="2176523" cy="367250"/>
            </a:xfrm>
            <a:prstGeom prst="rect">
              <a:avLst/>
            </a:prstGeom>
          </p:spPr>
        </p:pic>
        <p:pic>
          <p:nvPicPr>
            <p:cNvPr id="9" name="Picture 18"/>
            <p:cNvPicPr>
              <a:picLocks noChangeAspect="1"/>
            </p:cNvPicPr>
            <p:nvPr/>
          </p:nvPicPr>
          <p:blipFill rotWithShape="1">
            <a:blip r:embed="rId3">
              <a:extLst>
                <a:ext uri="{28A0092B-C50C-407E-A947-70E740481C1C}">
                  <a14:useLocalDpi xmlns:a14="http://schemas.microsoft.com/office/drawing/2010/main" val="0"/>
                </a:ext>
              </a:extLst>
            </a:blip>
            <a:srcRect l="25787" t="12679" r="54353" b="11707"/>
            <a:stretch/>
          </p:blipFill>
          <p:spPr>
            <a:xfrm>
              <a:off x="7014545" y="6379632"/>
              <a:ext cx="1818169" cy="423335"/>
            </a:xfrm>
            <a:prstGeom prst="rect">
              <a:avLst/>
            </a:prstGeom>
          </p:spPr>
        </p:pic>
      </p:grpSp>
      <p:sp>
        <p:nvSpPr>
          <p:cNvPr id="10" name="Rectângulo 16"/>
          <p:cNvSpPr/>
          <p:nvPr/>
        </p:nvSpPr>
        <p:spPr>
          <a:xfrm>
            <a:off x="-33337" y="6589675"/>
            <a:ext cx="7076297" cy="246221"/>
          </a:xfrm>
          <a:prstGeom prst="rect">
            <a:avLst/>
          </a:prstGeom>
        </p:spPr>
        <p:txBody>
          <a:bodyPr wrap="square">
            <a:spAutoFit/>
          </a:bodyPr>
          <a:lstStyle/>
          <a:p>
            <a:r>
              <a:rPr lang="pt-PT" sz="1000" cap="small" spc="130" dirty="0" smtClean="0">
                <a:solidFill>
                  <a:schemeClr val="bg1">
                    <a:lumMod val="75000"/>
                  </a:schemeClr>
                </a:solidFill>
                <a:latin typeface="Arial" panose="020B0604020202020204" pitchFamily="34" charset="0"/>
                <a:cs typeface="Arial" panose="020B0604020202020204" pitchFamily="34" charset="0"/>
              </a:rPr>
              <a:t>//////// 12.julho.2016 /// Lisboa</a:t>
            </a:r>
            <a:endParaRPr lang="pt-PT" sz="1000" cap="small" spc="130" dirty="0">
              <a:solidFill>
                <a:schemeClr val="bg1">
                  <a:lumMod val="75000"/>
                </a:schemeClr>
              </a:solidFill>
              <a:latin typeface="Arial" panose="020B0604020202020204" pitchFamily="34" charset="0"/>
              <a:cs typeface="Arial" panose="020B0604020202020204" pitchFamily="34" charset="0"/>
            </a:endParaRPr>
          </a:p>
        </p:txBody>
      </p:sp>
      <p:sp>
        <p:nvSpPr>
          <p:cNvPr id="11" name="Rectângulo 16"/>
          <p:cNvSpPr/>
          <p:nvPr/>
        </p:nvSpPr>
        <p:spPr>
          <a:xfrm>
            <a:off x="-33336" y="6434666"/>
            <a:ext cx="7076297" cy="246221"/>
          </a:xfrm>
          <a:prstGeom prst="rect">
            <a:avLst/>
          </a:prstGeom>
        </p:spPr>
        <p:txBody>
          <a:bodyPr wrap="square">
            <a:spAutoFit/>
          </a:bodyPr>
          <a:lstStyle/>
          <a:p>
            <a:r>
              <a:rPr lang="pt-PT" sz="1000" b="1" cap="small" spc="110" dirty="0" smtClean="0">
                <a:solidFill>
                  <a:schemeClr val="bg1">
                    <a:lumMod val="65000"/>
                  </a:schemeClr>
                </a:solidFill>
                <a:latin typeface="Arial" panose="020B0604020202020204" pitchFamily="34" charset="0"/>
                <a:cs typeface="Arial" panose="020B0604020202020204" pitchFamily="34" charset="0"/>
              </a:rPr>
              <a:t>////////</a:t>
            </a:r>
            <a:r>
              <a:rPr lang="pt-PT" sz="1000" cap="small" spc="110" dirty="0" smtClean="0">
                <a:solidFill>
                  <a:schemeClr val="bg1">
                    <a:lumMod val="65000"/>
                  </a:schemeClr>
                </a:solidFill>
                <a:latin typeface="Arial" panose="020B0604020202020204" pitchFamily="34" charset="0"/>
                <a:cs typeface="Arial" panose="020B0604020202020204" pitchFamily="34" charset="0"/>
              </a:rPr>
              <a:t> </a:t>
            </a:r>
            <a:r>
              <a:rPr lang="pt-PT" sz="1000" b="1" cap="small" spc="110" dirty="0" smtClean="0">
                <a:solidFill>
                  <a:schemeClr val="bg1">
                    <a:lumMod val="65000"/>
                  </a:schemeClr>
                </a:solidFill>
                <a:latin typeface="Arial" panose="020B0604020202020204" pitchFamily="34" charset="0"/>
                <a:cs typeface="Arial" panose="020B0604020202020204" pitchFamily="34" charset="0"/>
              </a:rPr>
              <a:t>Sessão de Esclarecimentos sobre o Ciclo Urbano da Água</a:t>
            </a:r>
            <a:endParaRPr lang="pt-PT" sz="1000" cap="small" spc="110" dirty="0">
              <a:solidFill>
                <a:schemeClr val="bg1">
                  <a:lumMod val="65000"/>
                </a:schemeClr>
              </a:solidFill>
              <a:latin typeface="Arial" panose="020B0604020202020204" pitchFamily="34" charset="0"/>
              <a:cs typeface="Arial" panose="020B0604020202020204" pitchFamily="34" charset="0"/>
            </a:endParaRPr>
          </a:p>
        </p:txBody>
      </p:sp>
      <p:sp>
        <p:nvSpPr>
          <p:cNvPr id="13" name="Rectângulo 16"/>
          <p:cNvSpPr/>
          <p:nvPr/>
        </p:nvSpPr>
        <p:spPr>
          <a:xfrm>
            <a:off x="340490" y="488352"/>
            <a:ext cx="6623836" cy="369332"/>
          </a:xfrm>
          <a:prstGeom prst="rect">
            <a:avLst/>
          </a:prstGeom>
        </p:spPr>
        <p:txBody>
          <a:bodyPr wrap="square">
            <a:spAutoFit/>
          </a:bodyPr>
          <a:lstStyle/>
          <a:p>
            <a:pPr>
              <a:spcAft>
                <a:spcPts val="600"/>
              </a:spcAft>
              <a:buClr>
                <a:schemeClr val="accent6">
                  <a:lumMod val="75000"/>
                </a:schemeClr>
              </a:buClr>
            </a:pPr>
            <a:r>
              <a:rPr lang="pt-PT" b="1" cap="small" spc="130" dirty="0" smtClean="0">
                <a:solidFill>
                  <a:schemeClr val="accent6">
                    <a:lumMod val="75000"/>
                  </a:schemeClr>
                </a:solidFill>
                <a:latin typeface="Arial" panose="020B0604020202020204" pitchFamily="34" charset="0"/>
                <a:cs typeface="Arial" panose="020B0604020202020204" pitchFamily="34" charset="0"/>
              </a:rPr>
              <a:t>Alguns Aspetos das Novas Diretivas Comunitárias</a:t>
            </a:r>
            <a:endParaRPr lang="pt-PT" b="1" cap="small" spc="130" dirty="0">
              <a:solidFill>
                <a:schemeClr val="accent6">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2717287"/>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arredondado 4"/>
          <p:cNvSpPr/>
          <p:nvPr/>
        </p:nvSpPr>
        <p:spPr>
          <a:xfrm>
            <a:off x="220323" y="958899"/>
            <a:ext cx="8791854" cy="5475767"/>
          </a:xfrm>
          <a:prstGeom prst="roundRect">
            <a:avLst>
              <a:gd name="adj" fmla="val 13844"/>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285750" indent="-285750">
              <a:spcBef>
                <a:spcPts val="600"/>
              </a:spcBef>
              <a:spcAft>
                <a:spcPts val="600"/>
              </a:spcAft>
              <a:buFont typeface="Wingdings" panose="05000000000000000000" pitchFamily="2" charset="2"/>
              <a:buChar char="ü"/>
            </a:pPr>
            <a:r>
              <a:rPr lang="pt-PT" sz="1600" dirty="0" smtClean="0">
                <a:solidFill>
                  <a:schemeClr val="tx1"/>
                </a:solidFill>
                <a:latin typeface="Arial" panose="020B0604020202020204" pitchFamily="34" charset="0"/>
                <a:cs typeface="Arial" panose="020B0604020202020204" pitchFamily="34" charset="0"/>
              </a:rPr>
              <a:t>Medidas </a:t>
            </a:r>
            <a:r>
              <a:rPr lang="pt-PT" sz="1600" dirty="0">
                <a:solidFill>
                  <a:schemeClr val="tx1"/>
                </a:solidFill>
                <a:latin typeface="Arial" panose="020B0604020202020204" pitchFamily="34" charset="0"/>
                <a:cs typeface="Arial" panose="020B0604020202020204" pitchFamily="34" charset="0"/>
              </a:rPr>
              <a:t>mais robustas para prevenir </a:t>
            </a:r>
            <a:r>
              <a:rPr lang="pt-PT" sz="1600" b="1" dirty="0">
                <a:solidFill>
                  <a:schemeClr val="tx1"/>
                </a:solidFill>
                <a:latin typeface="Arial" panose="020B0604020202020204" pitchFamily="34" charset="0"/>
                <a:cs typeface="Arial" panose="020B0604020202020204" pitchFamily="34" charset="0"/>
              </a:rPr>
              <a:t>conflitos de interesses, favorecimento e </a:t>
            </a:r>
            <a:r>
              <a:rPr lang="pt-PT" sz="1600" b="1" dirty="0" smtClean="0">
                <a:solidFill>
                  <a:schemeClr val="tx1"/>
                </a:solidFill>
                <a:latin typeface="Arial" panose="020B0604020202020204" pitchFamily="34" charset="0"/>
                <a:cs typeface="Arial" panose="020B0604020202020204" pitchFamily="34" charset="0"/>
              </a:rPr>
              <a:t>corrupção. </a:t>
            </a:r>
            <a:r>
              <a:rPr lang="pt-PT" sz="1600" dirty="0" smtClean="0">
                <a:solidFill>
                  <a:schemeClr val="tx1"/>
                </a:solidFill>
                <a:latin typeface="Arial" panose="020B0604020202020204" pitchFamily="34" charset="0"/>
                <a:cs typeface="Arial" panose="020B0604020202020204" pitchFamily="34" charset="0"/>
              </a:rPr>
              <a:t>Uma </a:t>
            </a:r>
            <a:r>
              <a:rPr lang="pt-PT" sz="1600" dirty="0">
                <a:solidFill>
                  <a:schemeClr val="tx1"/>
                </a:solidFill>
                <a:latin typeface="Arial" panose="020B0604020202020204" pitchFamily="34" charset="0"/>
                <a:cs typeface="Arial" panose="020B0604020202020204" pitchFamily="34" charset="0"/>
              </a:rPr>
              <a:t>definição nova e mais clara exigirá que os Estados-Membros adotem medidas para, de forma eficaz, prevenirem, identificarem e corrigirem “</a:t>
            </a:r>
            <a:r>
              <a:rPr lang="pt-PT" sz="1600" b="1" dirty="0">
                <a:solidFill>
                  <a:schemeClr val="tx1"/>
                </a:solidFill>
                <a:latin typeface="Arial" panose="020B0604020202020204" pitchFamily="34" charset="0"/>
                <a:cs typeface="Arial" panose="020B0604020202020204" pitchFamily="34" charset="0"/>
              </a:rPr>
              <a:t>conflitos de interesses</a:t>
            </a:r>
            <a:r>
              <a:rPr lang="pt-PT" sz="1600" dirty="0" smtClean="0">
                <a:solidFill>
                  <a:schemeClr val="tx1"/>
                </a:solidFill>
                <a:latin typeface="Arial" panose="020B0604020202020204" pitchFamily="34" charset="0"/>
                <a:cs typeface="Arial" panose="020B0604020202020204" pitchFamily="34" charset="0"/>
              </a:rPr>
              <a:t>”;</a:t>
            </a:r>
            <a:endParaRPr lang="pt-PT" sz="1600" dirty="0">
              <a:solidFill>
                <a:schemeClr val="tx1"/>
              </a:solidFill>
              <a:latin typeface="Arial" panose="020B0604020202020204" pitchFamily="34" charset="0"/>
              <a:cs typeface="Arial" panose="020B0604020202020204" pitchFamily="34" charset="0"/>
            </a:endParaRPr>
          </a:p>
          <a:p>
            <a:pPr marL="285750" indent="-285750">
              <a:spcBef>
                <a:spcPts val="600"/>
              </a:spcBef>
              <a:spcAft>
                <a:spcPts val="600"/>
              </a:spcAft>
              <a:buFont typeface="Wingdings" panose="05000000000000000000" pitchFamily="2" charset="2"/>
              <a:buChar char="ü"/>
            </a:pPr>
            <a:r>
              <a:rPr lang="pt-PT" sz="1600" dirty="0" smtClean="0">
                <a:solidFill>
                  <a:schemeClr val="tx1"/>
                </a:solidFill>
                <a:latin typeface="Arial" panose="020B0604020202020204" pitchFamily="34" charset="0"/>
                <a:cs typeface="Arial" panose="020B0604020202020204" pitchFamily="34" charset="0"/>
              </a:rPr>
              <a:t>Quem </a:t>
            </a:r>
            <a:r>
              <a:rPr lang="pt-PT" sz="1600" dirty="0">
                <a:solidFill>
                  <a:schemeClr val="tx1"/>
                </a:solidFill>
                <a:latin typeface="Arial" panose="020B0604020202020204" pitchFamily="34" charset="0"/>
                <a:cs typeface="Arial" panose="020B0604020202020204" pitchFamily="34" charset="0"/>
              </a:rPr>
              <a:t>tentar influenciar uma entidade pública adquirente ou prestar falsas declarações </a:t>
            </a:r>
            <a:r>
              <a:rPr lang="pt-PT" sz="1600" b="1" dirty="0">
                <a:solidFill>
                  <a:schemeClr val="tx1"/>
                </a:solidFill>
                <a:latin typeface="Arial" panose="020B0604020202020204" pitchFamily="34" charset="0"/>
                <a:cs typeface="Arial" panose="020B0604020202020204" pitchFamily="34" charset="0"/>
              </a:rPr>
              <a:t>poderá ser excluído </a:t>
            </a:r>
            <a:r>
              <a:rPr lang="pt-PT" sz="1600" dirty="0">
                <a:solidFill>
                  <a:schemeClr val="tx1"/>
                </a:solidFill>
                <a:latin typeface="Arial" panose="020B0604020202020204" pitchFamily="34" charset="0"/>
                <a:cs typeface="Arial" panose="020B0604020202020204" pitchFamily="34" charset="0"/>
              </a:rPr>
              <a:t>dos procedimentos de contratação pública</a:t>
            </a:r>
            <a:r>
              <a:rPr lang="pt-PT" sz="1600" dirty="0" smtClean="0">
                <a:solidFill>
                  <a:schemeClr val="tx1"/>
                </a:solidFill>
                <a:latin typeface="Arial" panose="020B0604020202020204" pitchFamily="34" charset="0"/>
                <a:cs typeface="Arial" panose="020B0604020202020204" pitchFamily="34" charset="0"/>
              </a:rPr>
              <a:t>;</a:t>
            </a:r>
            <a:endParaRPr lang="pt-PT" sz="1600" dirty="0">
              <a:solidFill>
                <a:schemeClr val="tx1"/>
              </a:solidFill>
              <a:latin typeface="Arial" panose="020B0604020202020204" pitchFamily="34" charset="0"/>
              <a:cs typeface="Arial" panose="020B0604020202020204" pitchFamily="34" charset="0"/>
            </a:endParaRPr>
          </a:p>
          <a:p>
            <a:pPr marL="285750" indent="-285750">
              <a:spcBef>
                <a:spcPts val="600"/>
              </a:spcBef>
              <a:spcAft>
                <a:spcPts val="600"/>
              </a:spcAft>
              <a:buFont typeface="Wingdings" panose="05000000000000000000" pitchFamily="2" charset="2"/>
              <a:buChar char="ü"/>
            </a:pPr>
            <a:r>
              <a:rPr lang="pt-PT" sz="1600" dirty="0">
                <a:solidFill>
                  <a:schemeClr val="tx1"/>
                </a:solidFill>
                <a:latin typeface="Arial" panose="020B0604020202020204" pitchFamily="34" charset="0"/>
                <a:cs typeface="Arial" panose="020B0604020202020204" pitchFamily="34" charset="0"/>
              </a:rPr>
              <a:t>A</a:t>
            </a:r>
            <a:r>
              <a:rPr lang="pt-PT" sz="1600" dirty="0" smtClean="0">
                <a:solidFill>
                  <a:schemeClr val="tx1"/>
                </a:solidFill>
                <a:latin typeface="Arial" panose="020B0604020202020204" pitchFamily="34" charset="0"/>
                <a:cs typeface="Arial" panose="020B0604020202020204" pitchFamily="34" charset="0"/>
              </a:rPr>
              <a:t>s </a:t>
            </a:r>
            <a:r>
              <a:rPr lang="pt-PT" sz="1600" dirty="0">
                <a:solidFill>
                  <a:schemeClr val="tx1"/>
                </a:solidFill>
                <a:latin typeface="Arial" panose="020B0604020202020204" pitchFamily="34" charset="0"/>
                <a:cs typeface="Arial" panose="020B0604020202020204" pitchFamily="34" charset="0"/>
              </a:rPr>
              <a:t>entidades adjudicantes deverão rejeitar qualquer </a:t>
            </a:r>
            <a:r>
              <a:rPr lang="pt-PT" sz="1600" b="1" dirty="0">
                <a:solidFill>
                  <a:schemeClr val="tx1"/>
                </a:solidFill>
                <a:latin typeface="Arial" panose="020B0604020202020204" pitchFamily="34" charset="0"/>
                <a:cs typeface="Arial" panose="020B0604020202020204" pitchFamily="34" charset="0"/>
              </a:rPr>
              <a:t>proposta que contenha um preço anormalmente baixo </a:t>
            </a:r>
            <a:r>
              <a:rPr lang="pt-PT" sz="1600" dirty="0">
                <a:solidFill>
                  <a:schemeClr val="tx1"/>
                </a:solidFill>
                <a:latin typeface="Arial" panose="020B0604020202020204" pitchFamily="34" charset="0"/>
                <a:cs typeface="Arial" panose="020B0604020202020204" pitchFamily="34" charset="0"/>
              </a:rPr>
              <a:t>resultante do facto de a empresa em causa estar a violar legislação europeia ou internacional relativa a matérias sociais, ambientais ou laborais. </a:t>
            </a:r>
            <a:endParaRPr lang="pt-PT" sz="1600" dirty="0" smtClean="0">
              <a:solidFill>
                <a:schemeClr val="tx1"/>
              </a:solidFill>
              <a:latin typeface="Arial" panose="020B0604020202020204" pitchFamily="34" charset="0"/>
              <a:cs typeface="Arial" panose="020B0604020202020204" pitchFamily="34" charset="0"/>
            </a:endParaRPr>
          </a:p>
          <a:p>
            <a:pPr marL="285750" indent="-285750">
              <a:spcBef>
                <a:spcPts val="600"/>
              </a:spcBef>
              <a:spcAft>
                <a:spcPts val="600"/>
              </a:spcAft>
              <a:buFont typeface="Wingdings" panose="05000000000000000000" pitchFamily="2" charset="2"/>
              <a:buChar char="ü"/>
            </a:pPr>
            <a:r>
              <a:rPr lang="pt-PT" sz="1600" b="1" dirty="0" smtClean="0">
                <a:solidFill>
                  <a:schemeClr val="tx1"/>
                </a:solidFill>
                <a:latin typeface="Arial" panose="020B0604020202020204" pitchFamily="34" charset="0"/>
                <a:cs typeface="Arial" panose="020B0604020202020204" pitchFamily="34" charset="0"/>
              </a:rPr>
              <a:t>Os </a:t>
            </a:r>
            <a:r>
              <a:rPr lang="pt-PT" sz="1600" b="1" dirty="0">
                <a:solidFill>
                  <a:schemeClr val="tx1"/>
                </a:solidFill>
                <a:latin typeface="Arial" panose="020B0604020202020204" pitchFamily="34" charset="0"/>
                <a:cs typeface="Arial" panose="020B0604020202020204" pitchFamily="34" charset="0"/>
              </a:rPr>
              <a:t>serviços sociais, culturais e de saúde</a:t>
            </a:r>
            <a:r>
              <a:rPr lang="pt-PT" sz="1600" dirty="0">
                <a:solidFill>
                  <a:schemeClr val="tx1"/>
                </a:solidFill>
                <a:latin typeface="Arial" panose="020B0604020202020204" pitchFamily="34" charset="0"/>
                <a:cs typeface="Arial" panose="020B0604020202020204" pitchFamily="34" charset="0"/>
              </a:rPr>
              <a:t>, e outros, tais como </a:t>
            </a:r>
            <a:r>
              <a:rPr lang="pt-PT" sz="1600" dirty="0" smtClean="0">
                <a:solidFill>
                  <a:schemeClr val="tx1"/>
                </a:solidFill>
                <a:latin typeface="Arial" panose="020B0604020202020204" pitchFamily="34" charset="0"/>
                <a:cs typeface="Arial" panose="020B0604020202020204" pitchFamily="34" charset="0"/>
              </a:rPr>
              <a:t> certos serviços </a:t>
            </a:r>
            <a:r>
              <a:rPr lang="pt-PT" sz="1600" dirty="0">
                <a:solidFill>
                  <a:schemeClr val="tx1"/>
                </a:solidFill>
                <a:latin typeface="Arial" panose="020B0604020202020204" pitchFamily="34" charset="0"/>
                <a:cs typeface="Arial" panose="020B0604020202020204" pitchFamily="34" charset="0"/>
              </a:rPr>
              <a:t>jurídicos, de hotelaria e restauração, de “catering” ou </a:t>
            </a:r>
            <a:r>
              <a:rPr lang="pt-PT" sz="1600" dirty="0" smtClean="0">
                <a:solidFill>
                  <a:schemeClr val="tx1"/>
                </a:solidFill>
                <a:latin typeface="Arial" panose="020B0604020202020204" pitchFamily="34" charset="0"/>
                <a:cs typeface="Arial" panose="020B0604020202020204" pitchFamily="34" charset="0"/>
              </a:rPr>
              <a:t>   gestão </a:t>
            </a:r>
            <a:r>
              <a:rPr lang="pt-PT" sz="1600" dirty="0">
                <a:solidFill>
                  <a:schemeClr val="tx1"/>
                </a:solidFill>
                <a:latin typeface="Arial" panose="020B0604020202020204" pitchFamily="34" charset="0"/>
                <a:cs typeface="Arial" panose="020B0604020202020204" pitchFamily="34" charset="0"/>
              </a:rPr>
              <a:t>de cantinas e refeitórios, listados nas Diretivas, irão beneficiar de um </a:t>
            </a:r>
            <a:r>
              <a:rPr lang="pt-PT" sz="1600" b="1" dirty="0">
                <a:solidFill>
                  <a:schemeClr val="tx1"/>
                </a:solidFill>
                <a:latin typeface="Arial" panose="020B0604020202020204" pitchFamily="34" charset="0"/>
                <a:cs typeface="Arial" panose="020B0604020202020204" pitchFamily="34" charset="0"/>
              </a:rPr>
              <a:t>novo regime jurídico </a:t>
            </a:r>
            <a:r>
              <a:rPr lang="pt-PT" sz="1600" b="1" dirty="0" smtClean="0">
                <a:solidFill>
                  <a:schemeClr val="tx1"/>
                </a:solidFill>
                <a:latin typeface="Arial" panose="020B0604020202020204" pitchFamily="34" charset="0"/>
                <a:cs typeface="Arial" panose="020B0604020202020204" pitchFamily="34" charset="0"/>
              </a:rPr>
              <a:t>simplificado;</a:t>
            </a:r>
            <a:endParaRPr lang="pt-PT" sz="1600" dirty="0">
              <a:solidFill>
                <a:schemeClr val="tx1"/>
              </a:solidFill>
              <a:latin typeface="Arial" panose="020B0604020202020204" pitchFamily="34" charset="0"/>
              <a:cs typeface="Arial" panose="020B0604020202020204" pitchFamily="34" charset="0"/>
            </a:endParaRPr>
          </a:p>
          <a:p>
            <a:pPr marL="285750" indent="-285750">
              <a:spcBef>
                <a:spcPts val="600"/>
              </a:spcBef>
              <a:spcAft>
                <a:spcPts val="600"/>
              </a:spcAft>
              <a:buFont typeface="Wingdings" panose="05000000000000000000" pitchFamily="2" charset="2"/>
              <a:buChar char="ü"/>
            </a:pPr>
            <a:r>
              <a:rPr lang="pt-PT" sz="1600" dirty="0">
                <a:solidFill>
                  <a:schemeClr val="tx1"/>
                </a:solidFill>
                <a:latin typeface="Arial" panose="020B0604020202020204" pitchFamily="34" charset="0"/>
                <a:cs typeface="Arial" panose="020B0604020202020204" pitchFamily="34" charset="0"/>
              </a:rPr>
              <a:t>Os </a:t>
            </a:r>
            <a:r>
              <a:rPr lang="pt-PT" sz="1600" b="1" dirty="0">
                <a:solidFill>
                  <a:schemeClr val="tx1"/>
                </a:solidFill>
                <a:latin typeface="Arial" panose="020B0604020202020204" pitchFamily="34" charset="0"/>
                <a:cs typeface="Arial" panose="020B0604020202020204" pitchFamily="34" charset="0"/>
              </a:rPr>
              <a:t>prazos </a:t>
            </a:r>
            <a:r>
              <a:rPr lang="pt-PT" sz="1600" dirty="0">
                <a:solidFill>
                  <a:schemeClr val="tx1"/>
                </a:solidFill>
                <a:latin typeface="Arial" panose="020B0604020202020204" pitchFamily="34" charset="0"/>
                <a:cs typeface="Arial" panose="020B0604020202020204" pitchFamily="34" charset="0"/>
              </a:rPr>
              <a:t>para a participação e submissão de propostas foram reduzidos, dando às entidades adjudicantes mais flexibilidade para a realização de procedimentos mais rápidos e ágeis. </a:t>
            </a:r>
          </a:p>
        </p:txBody>
      </p:sp>
      <p:sp>
        <p:nvSpPr>
          <p:cNvPr id="6" name="Rectângulo 16"/>
          <p:cNvSpPr/>
          <p:nvPr/>
        </p:nvSpPr>
        <p:spPr>
          <a:xfrm>
            <a:off x="340490" y="108655"/>
            <a:ext cx="8803510" cy="400110"/>
          </a:xfrm>
          <a:prstGeom prst="rect">
            <a:avLst/>
          </a:prstGeom>
        </p:spPr>
        <p:txBody>
          <a:bodyPr wrap="square">
            <a:spAutoFit/>
          </a:bodyPr>
          <a:lstStyle/>
          <a:p>
            <a:pPr>
              <a:spcAft>
                <a:spcPts val="600"/>
              </a:spcAft>
              <a:buClr>
                <a:schemeClr val="accent6">
                  <a:lumMod val="75000"/>
                </a:schemeClr>
              </a:buClr>
            </a:pPr>
            <a:r>
              <a:rPr lang="pt-PT" sz="2000" cap="small" spc="130" dirty="0">
                <a:solidFill>
                  <a:schemeClr val="bg1">
                    <a:lumMod val="75000"/>
                  </a:schemeClr>
                </a:solidFill>
                <a:latin typeface="Arial" panose="020B0604020202020204" pitchFamily="34" charset="0"/>
                <a:cs typeface="Arial" panose="020B0604020202020204" pitchFamily="34" charset="0"/>
              </a:rPr>
              <a:t>1</a:t>
            </a:r>
            <a:r>
              <a:rPr lang="pt-PT" sz="2000" cap="small" spc="130" dirty="0" smtClean="0">
                <a:solidFill>
                  <a:schemeClr val="bg1">
                    <a:lumMod val="75000"/>
                  </a:schemeClr>
                </a:solidFill>
                <a:latin typeface="Arial" panose="020B0604020202020204" pitchFamily="34" charset="0"/>
                <a:cs typeface="Arial" panose="020B0604020202020204" pitchFamily="34" charset="0"/>
              </a:rPr>
              <a:t> /// Contratação Pública</a:t>
            </a:r>
            <a:endParaRPr lang="pt-PT" sz="2000" cap="small" spc="130" dirty="0">
              <a:solidFill>
                <a:schemeClr val="bg1">
                  <a:lumMod val="75000"/>
                </a:schemeClr>
              </a:solidFill>
              <a:latin typeface="Arial" panose="020B0604020202020204" pitchFamily="34" charset="0"/>
              <a:cs typeface="Arial" panose="020B0604020202020204" pitchFamily="34" charset="0"/>
            </a:endParaRPr>
          </a:p>
        </p:txBody>
      </p:sp>
      <p:grpSp>
        <p:nvGrpSpPr>
          <p:cNvPr id="7" name="Grupo 6"/>
          <p:cNvGrpSpPr/>
          <p:nvPr/>
        </p:nvGrpSpPr>
        <p:grpSpPr>
          <a:xfrm>
            <a:off x="4924735" y="6381501"/>
            <a:ext cx="4087442" cy="423335"/>
            <a:chOff x="4745272" y="6379632"/>
            <a:chExt cx="4087442" cy="423335"/>
          </a:xfrm>
        </p:grpSpPr>
        <p:pic>
          <p:nvPicPr>
            <p:cNvPr id="8" name="Picture 5"/>
            <p:cNvPicPr>
              <a:picLocks noChangeAspect="1"/>
            </p:cNvPicPr>
            <p:nvPr/>
          </p:nvPicPr>
          <p:blipFill rotWithShape="1">
            <a:blip r:embed="rId2" cstate="print">
              <a:extLst>
                <a:ext uri="{28A0092B-C50C-407E-A947-70E740481C1C}">
                  <a14:useLocalDpi xmlns:a14="http://schemas.microsoft.com/office/drawing/2010/main" val="0"/>
                </a:ext>
              </a:extLst>
            </a:blip>
            <a:srcRect r="20884" b="-13843"/>
            <a:stretch/>
          </p:blipFill>
          <p:spPr>
            <a:xfrm>
              <a:off x="4745272" y="6384424"/>
              <a:ext cx="2176523" cy="367250"/>
            </a:xfrm>
            <a:prstGeom prst="rect">
              <a:avLst/>
            </a:prstGeom>
          </p:spPr>
        </p:pic>
        <p:pic>
          <p:nvPicPr>
            <p:cNvPr id="9" name="Picture 18"/>
            <p:cNvPicPr>
              <a:picLocks noChangeAspect="1"/>
            </p:cNvPicPr>
            <p:nvPr/>
          </p:nvPicPr>
          <p:blipFill rotWithShape="1">
            <a:blip r:embed="rId3">
              <a:extLst>
                <a:ext uri="{28A0092B-C50C-407E-A947-70E740481C1C}">
                  <a14:useLocalDpi xmlns:a14="http://schemas.microsoft.com/office/drawing/2010/main" val="0"/>
                </a:ext>
              </a:extLst>
            </a:blip>
            <a:srcRect l="25787" t="12679" r="54353" b="11707"/>
            <a:stretch/>
          </p:blipFill>
          <p:spPr>
            <a:xfrm>
              <a:off x="7014545" y="6379632"/>
              <a:ext cx="1818169" cy="423335"/>
            </a:xfrm>
            <a:prstGeom prst="rect">
              <a:avLst/>
            </a:prstGeom>
          </p:spPr>
        </p:pic>
      </p:grpSp>
      <p:sp>
        <p:nvSpPr>
          <p:cNvPr id="10" name="Rectângulo 16"/>
          <p:cNvSpPr/>
          <p:nvPr/>
        </p:nvSpPr>
        <p:spPr>
          <a:xfrm>
            <a:off x="-33337" y="6589675"/>
            <a:ext cx="7076297" cy="246221"/>
          </a:xfrm>
          <a:prstGeom prst="rect">
            <a:avLst/>
          </a:prstGeom>
        </p:spPr>
        <p:txBody>
          <a:bodyPr wrap="square">
            <a:spAutoFit/>
          </a:bodyPr>
          <a:lstStyle/>
          <a:p>
            <a:r>
              <a:rPr lang="pt-PT" sz="1000" cap="small" spc="130" dirty="0" smtClean="0">
                <a:solidFill>
                  <a:schemeClr val="bg1">
                    <a:lumMod val="75000"/>
                  </a:schemeClr>
                </a:solidFill>
                <a:latin typeface="Arial" panose="020B0604020202020204" pitchFamily="34" charset="0"/>
                <a:cs typeface="Arial" panose="020B0604020202020204" pitchFamily="34" charset="0"/>
              </a:rPr>
              <a:t>//////// 12.julho.2016 /// Lisboa</a:t>
            </a:r>
            <a:endParaRPr lang="pt-PT" sz="1000" cap="small" spc="130" dirty="0">
              <a:solidFill>
                <a:schemeClr val="bg1">
                  <a:lumMod val="75000"/>
                </a:schemeClr>
              </a:solidFill>
              <a:latin typeface="Arial" panose="020B0604020202020204" pitchFamily="34" charset="0"/>
              <a:cs typeface="Arial" panose="020B0604020202020204" pitchFamily="34" charset="0"/>
            </a:endParaRPr>
          </a:p>
        </p:txBody>
      </p:sp>
      <p:sp>
        <p:nvSpPr>
          <p:cNvPr id="11" name="Rectângulo 16"/>
          <p:cNvSpPr/>
          <p:nvPr/>
        </p:nvSpPr>
        <p:spPr>
          <a:xfrm>
            <a:off x="-33336" y="6434666"/>
            <a:ext cx="7076297" cy="246221"/>
          </a:xfrm>
          <a:prstGeom prst="rect">
            <a:avLst/>
          </a:prstGeom>
        </p:spPr>
        <p:txBody>
          <a:bodyPr wrap="square">
            <a:spAutoFit/>
          </a:bodyPr>
          <a:lstStyle/>
          <a:p>
            <a:r>
              <a:rPr lang="pt-PT" sz="1000" b="1" cap="small" spc="110" dirty="0" smtClean="0">
                <a:solidFill>
                  <a:schemeClr val="bg1">
                    <a:lumMod val="65000"/>
                  </a:schemeClr>
                </a:solidFill>
                <a:latin typeface="Arial" panose="020B0604020202020204" pitchFamily="34" charset="0"/>
                <a:cs typeface="Arial" panose="020B0604020202020204" pitchFamily="34" charset="0"/>
              </a:rPr>
              <a:t>////////</a:t>
            </a:r>
            <a:r>
              <a:rPr lang="pt-PT" sz="1000" cap="small" spc="110" dirty="0" smtClean="0">
                <a:solidFill>
                  <a:schemeClr val="bg1">
                    <a:lumMod val="65000"/>
                  </a:schemeClr>
                </a:solidFill>
                <a:latin typeface="Arial" panose="020B0604020202020204" pitchFamily="34" charset="0"/>
                <a:cs typeface="Arial" panose="020B0604020202020204" pitchFamily="34" charset="0"/>
              </a:rPr>
              <a:t> </a:t>
            </a:r>
            <a:r>
              <a:rPr lang="pt-PT" sz="1000" b="1" cap="small" spc="110" dirty="0" smtClean="0">
                <a:solidFill>
                  <a:schemeClr val="bg1">
                    <a:lumMod val="65000"/>
                  </a:schemeClr>
                </a:solidFill>
                <a:latin typeface="Arial" panose="020B0604020202020204" pitchFamily="34" charset="0"/>
                <a:cs typeface="Arial" panose="020B0604020202020204" pitchFamily="34" charset="0"/>
              </a:rPr>
              <a:t>Sessão de Esclarecimentos sobre o Ciclo Urbano da Água</a:t>
            </a:r>
            <a:endParaRPr lang="pt-PT" sz="1000" cap="small" spc="110" dirty="0">
              <a:solidFill>
                <a:schemeClr val="bg1">
                  <a:lumMod val="65000"/>
                </a:schemeClr>
              </a:solidFill>
              <a:latin typeface="Arial" panose="020B0604020202020204" pitchFamily="34" charset="0"/>
              <a:cs typeface="Arial" panose="020B0604020202020204" pitchFamily="34" charset="0"/>
            </a:endParaRPr>
          </a:p>
        </p:txBody>
      </p:sp>
      <p:sp>
        <p:nvSpPr>
          <p:cNvPr id="13" name="Rectângulo 16"/>
          <p:cNvSpPr/>
          <p:nvPr/>
        </p:nvSpPr>
        <p:spPr>
          <a:xfrm>
            <a:off x="340490" y="488352"/>
            <a:ext cx="6623836" cy="369332"/>
          </a:xfrm>
          <a:prstGeom prst="rect">
            <a:avLst/>
          </a:prstGeom>
        </p:spPr>
        <p:txBody>
          <a:bodyPr wrap="square">
            <a:spAutoFit/>
          </a:bodyPr>
          <a:lstStyle/>
          <a:p>
            <a:pPr>
              <a:spcAft>
                <a:spcPts val="600"/>
              </a:spcAft>
              <a:buClr>
                <a:schemeClr val="accent6">
                  <a:lumMod val="75000"/>
                </a:schemeClr>
              </a:buClr>
            </a:pPr>
            <a:r>
              <a:rPr lang="pt-PT" b="1" cap="small" spc="130" dirty="0" smtClean="0">
                <a:solidFill>
                  <a:schemeClr val="accent6">
                    <a:lumMod val="75000"/>
                  </a:schemeClr>
                </a:solidFill>
                <a:latin typeface="Arial" panose="020B0604020202020204" pitchFamily="34" charset="0"/>
                <a:cs typeface="Arial" panose="020B0604020202020204" pitchFamily="34" charset="0"/>
              </a:rPr>
              <a:t>Alguns Aspetos das Novas Diretivas Comunitárias</a:t>
            </a:r>
            <a:endParaRPr lang="pt-PT" b="1" cap="small" spc="130" dirty="0">
              <a:solidFill>
                <a:schemeClr val="accent6">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6644425"/>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p:cNvSpPr txBox="1"/>
          <p:nvPr/>
        </p:nvSpPr>
        <p:spPr>
          <a:xfrm>
            <a:off x="388937" y="900216"/>
            <a:ext cx="8623240" cy="5893921"/>
          </a:xfrm>
          <a:prstGeom prst="rect">
            <a:avLst/>
          </a:prstGeom>
          <a:noFill/>
        </p:spPr>
        <p:txBody>
          <a:bodyPr wrap="square" rtlCol="0">
            <a:spAutoFit/>
          </a:bodyPr>
          <a:lstStyle/>
          <a:p>
            <a:pPr marL="285750" indent="-285750">
              <a:spcBef>
                <a:spcPts val="600"/>
              </a:spcBef>
              <a:buFont typeface="Wingdings" panose="05000000000000000000" pitchFamily="2" charset="2"/>
              <a:buChar char="ü"/>
            </a:pPr>
            <a:r>
              <a:rPr lang="pt-PT" sz="1600" dirty="0" smtClean="0">
                <a:latin typeface="Arial" panose="020B0604020202020204" pitchFamily="34" charset="0"/>
                <a:cs typeface="Arial" panose="020B0604020202020204" pitchFamily="34" charset="0"/>
              </a:rPr>
              <a:t>Um </a:t>
            </a:r>
            <a:r>
              <a:rPr lang="pt-PT" sz="1600" b="1" dirty="0">
                <a:latin typeface="Arial" panose="020B0604020202020204" pitchFamily="34" charset="0"/>
                <a:cs typeface="Arial" panose="020B0604020202020204" pitchFamily="34" charset="0"/>
              </a:rPr>
              <a:t>novo Documento Europeu Único de Contratação Pública, de formato eletrónico</a:t>
            </a:r>
            <a:r>
              <a:rPr lang="pt-PT" sz="1600" dirty="0">
                <a:latin typeface="Arial" panose="020B0604020202020204" pitchFamily="34" charset="0"/>
                <a:cs typeface="Arial" panose="020B0604020202020204" pitchFamily="34" charset="0"/>
              </a:rPr>
              <a:t>, irá permitir a </a:t>
            </a:r>
            <a:r>
              <a:rPr lang="pt-PT" sz="1600" dirty="0" smtClean="0">
                <a:latin typeface="Arial" panose="020B0604020202020204" pitchFamily="34" charset="0"/>
                <a:cs typeface="Arial" panose="020B0604020202020204" pitchFamily="34" charset="0"/>
              </a:rPr>
              <a:t>auto declaração </a:t>
            </a:r>
            <a:r>
              <a:rPr lang="pt-PT" sz="1600" dirty="0">
                <a:latin typeface="Arial" panose="020B0604020202020204" pitchFamily="34" charset="0"/>
                <a:cs typeface="Arial" panose="020B0604020202020204" pitchFamily="34" charset="0"/>
              </a:rPr>
              <a:t>em substituição das provas documentais na fase de </a:t>
            </a:r>
            <a:r>
              <a:rPr lang="pt-PT" sz="1600" dirty="0" smtClean="0">
                <a:latin typeface="Arial" panose="020B0604020202020204" pitchFamily="34" charset="0"/>
                <a:cs typeface="Arial" panose="020B0604020202020204" pitchFamily="34" charset="0"/>
              </a:rPr>
              <a:t>qualificação. As </a:t>
            </a:r>
            <a:r>
              <a:rPr lang="pt-PT" sz="1600" dirty="0">
                <a:latin typeface="Arial" panose="020B0604020202020204" pitchFamily="34" charset="0"/>
                <a:cs typeface="Arial" panose="020B0604020202020204" pitchFamily="34" charset="0"/>
              </a:rPr>
              <a:t>entidades adjudicantes apenas terão de verificar a documentação do concorrente vencedor, no final do procedimento, mas antes da decisão de adjudicação. Para esse fim, terão acesso às bases de dados eletrónicas do Mercado Interno (IMI),o que lhes garante um acesso rápido a documentação fiável e atualizada. </a:t>
            </a:r>
          </a:p>
          <a:p>
            <a:pPr marL="285750" indent="-285750">
              <a:spcBef>
                <a:spcPts val="600"/>
              </a:spcBef>
              <a:buFont typeface="Wingdings" panose="05000000000000000000" pitchFamily="2" charset="2"/>
              <a:buChar char="ü"/>
            </a:pPr>
            <a:r>
              <a:rPr lang="pt-PT" sz="1600" dirty="0" smtClean="0">
                <a:latin typeface="Arial" panose="020B0604020202020204" pitchFamily="34" charset="0"/>
                <a:cs typeface="Arial" panose="020B0604020202020204" pitchFamily="34" charset="0"/>
              </a:rPr>
              <a:t>As </a:t>
            </a:r>
            <a:r>
              <a:rPr lang="pt-PT" sz="1600" dirty="0">
                <a:latin typeface="Arial" panose="020B0604020202020204" pitchFamily="34" charset="0"/>
                <a:cs typeface="Arial" panose="020B0604020202020204" pitchFamily="34" charset="0"/>
              </a:rPr>
              <a:t>entidades adjudicantes podem exigir que as obras, serviços e bens possuam um rótulo específico que comprove o cumprimento de determinadas normas ambientais, sociais ou outras estabelecidas para o procedimento. Trata-se, por exemplo, de </a:t>
            </a:r>
            <a:r>
              <a:rPr lang="pt-PT" sz="1600" b="1" dirty="0">
                <a:latin typeface="Arial" panose="020B0604020202020204" pitchFamily="34" charset="0"/>
                <a:cs typeface="Arial" panose="020B0604020202020204" pitchFamily="34" charset="0"/>
              </a:rPr>
              <a:t>rótulos ecológicos ou de comércio justo</a:t>
            </a:r>
            <a:r>
              <a:rPr lang="pt-PT" sz="1600" dirty="0">
                <a:latin typeface="Arial" panose="020B0604020202020204" pitchFamily="34" charset="0"/>
                <a:cs typeface="Arial" panose="020B0604020202020204" pitchFamily="34" charset="0"/>
              </a:rPr>
              <a:t>. </a:t>
            </a:r>
          </a:p>
          <a:p>
            <a:pPr marL="285750" indent="-285750">
              <a:spcBef>
                <a:spcPts val="600"/>
              </a:spcBef>
              <a:buFont typeface="Wingdings" panose="05000000000000000000" pitchFamily="2" charset="2"/>
              <a:buChar char="ü"/>
            </a:pPr>
            <a:r>
              <a:rPr lang="pt-PT" sz="1600" dirty="0" smtClean="0">
                <a:latin typeface="Arial" panose="020B0604020202020204" pitchFamily="34" charset="0"/>
                <a:cs typeface="Arial" panose="020B0604020202020204" pitchFamily="34" charset="0"/>
              </a:rPr>
              <a:t>As </a:t>
            </a:r>
            <a:r>
              <a:rPr lang="pt-PT" sz="1600" dirty="0">
                <a:latin typeface="Arial" panose="020B0604020202020204" pitchFamily="34" charset="0"/>
                <a:cs typeface="Arial" panose="020B0604020202020204" pitchFamily="34" charset="0"/>
              </a:rPr>
              <a:t>entidades adjudicantes podem </a:t>
            </a:r>
            <a:r>
              <a:rPr lang="pt-PT" sz="1600" b="1" dirty="0">
                <a:latin typeface="Arial" panose="020B0604020202020204" pitchFamily="34" charset="0"/>
                <a:cs typeface="Arial" panose="020B0604020202020204" pitchFamily="34" charset="0"/>
              </a:rPr>
              <a:t>excluir um concorrente </a:t>
            </a:r>
            <a:r>
              <a:rPr lang="pt-PT" sz="1600" dirty="0">
                <a:latin typeface="Arial" panose="020B0604020202020204" pitchFamily="34" charset="0"/>
                <a:cs typeface="Arial" panose="020B0604020202020204" pitchFamily="34" charset="0"/>
              </a:rPr>
              <a:t>do procedimento caso aquele tenha apresentado, anteriormente, deficiências significativas e persistentes durante a execução de contratos públicos. </a:t>
            </a:r>
            <a:endParaRPr lang="pt-PT" sz="1600" b="1" dirty="0" smtClean="0">
              <a:latin typeface="Arial" panose="020B0604020202020204" pitchFamily="34" charset="0"/>
              <a:cs typeface="Arial" panose="020B0604020202020204" pitchFamily="34" charset="0"/>
            </a:endParaRPr>
          </a:p>
          <a:p>
            <a:pPr marL="285750" indent="-285750">
              <a:spcBef>
                <a:spcPts val="600"/>
              </a:spcBef>
              <a:buFont typeface="Wingdings" panose="05000000000000000000" pitchFamily="2" charset="2"/>
              <a:buChar char="ü"/>
            </a:pPr>
            <a:r>
              <a:rPr lang="pt-PT" sz="1600" b="1" dirty="0" smtClean="0">
                <a:latin typeface="Arial" panose="020B0604020202020204" pitchFamily="34" charset="0"/>
                <a:cs typeface="Arial" panose="020B0604020202020204" pitchFamily="34" charset="0"/>
              </a:rPr>
              <a:t>A </a:t>
            </a:r>
            <a:r>
              <a:rPr lang="pt-PT" sz="1600" b="1" dirty="0">
                <a:latin typeface="Arial" panose="020B0604020202020204" pitchFamily="34" charset="0"/>
                <a:cs typeface="Arial" panose="020B0604020202020204" pitchFamily="34" charset="0"/>
              </a:rPr>
              <a:t>contratação eletrónica tem de ser aberta a todos os operadores económicos </a:t>
            </a:r>
            <a:endParaRPr lang="pt-PT" sz="1600" dirty="0" smtClean="0">
              <a:latin typeface="Arial" panose="020B0604020202020204" pitchFamily="34" charset="0"/>
              <a:cs typeface="Arial" panose="020B0604020202020204" pitchFamily="34" charset="0"/>
            </a:endParaRPr>
          </a:p>
          <a:p>
            <a:pPr marL="285750" indent="-285750">
              <a:spcBef>
                <a:spcPts val="600"/>
              </a:spcBef>
              <a:buFont typeface="Wingdings" panose="05000000000000000000" pitchFamily="2" charset="2"/>
              <a:buChar char="ü"/>
            </a:pPr>
            <a:r>
              <a:rPr lang="pt-PT" sz="1600" dirty="0" smtClean="0">
                <a:latin typeface="Arial" panose="020B0604020202020204" pitchFamily="34" charset="0"/>
                <a:cs typeface="Arial" panose="020B0604020202020204" pitchFamily="34" charset="0"/>
              </a:rPr>
              <a:t>As </a:t>
            </a:r>
            <a:r>
              <a:rPr lang="pt-PT" sz="1600" dirty="0">
                <a:latin typeface="Arial" panose="020B0604020202020204" pitchFamily="34" charset="0"/>
                <a:cs typeface="Arial" panose="020B0604020202020204" pitchFamily="34" charset="0"/>
              </a:rPr>
              <a:t>novas Diretivas referem especificamente que as ferramentas e os dispositivos utilizados para as comunicações eletrónicas não devem ser discriminatórios, devem estar geralmente disponíveis, e ser interoperáveis. Isto significa que uma entidade pública adquirente não deve limitar a capacidade de uma empresa em participar num procedimento de contratação pública. Por exemplo, uma entidade pública adquirente não pode obrigar uma empresa a adquirir </a:t>
            </a:r>
            <a:r>
              <a:rPr lang="pt-PT" sz="1600" i="1" dirty="0">
                <a:latin typeface="Arial" panose="020B0604020202020204" pitchFamily="34" charset="0"/>
                <a:cs typeface="Arial" panose="020B0604020202020204" pitchFamily="34" charset="0"/>
              </a:rPr>
              <a:t>software </a:t>
            </a:r>
            <a:r>
              <a:rPr lang="pt-PT" sz="1600" dirty="0">
                <a:latin typeface="Arial" panose="020B0604020202020204" pitchFamily="34" charset="0"/>
                <a:cs typeface="Arial" panose="020B0604020202020204" pitchFamily="34" charset="0"/>
              </a:rPr>
              <a:t>que não é de uso geral para responder a anúncios de concursos. </a:t>
            </a:r>
            <a:endParaRPr lang="pt-PT" sz="1600" dirty="0" smtClean="0">
              <a:latin typeface="Arial" panose="020B0604020202020204" pitchFamily="34" charset="0"/>
              <a:cs typeface="Arial" panose="020B0604020202020204" pitchFamily="34" charset="0"/>
            </a:endParaRPr>
          </a:p>
          <a:p>
            <a:pPr marL="285750" indent="-285750">
              <a:spcBef>
                <a:spcPts val="600"/>
              </a:spcBef>
              <a:buFont typeface="Wingdings" panose="05000000000000000000" pitchFamily="2" charset="2"/>
              <a:buChar char="ü"/>
            </a:pPr>
            <a:endParaRPr lang="pt-PT" sz="1600" dirty="0">
              <a:latin typeface="Arial" panose="020B0604020202020204" pitchFamily="34" charset="0"/>
              <a:cs typeface="Arial" panose="020B0604020202020204" pitchFamily="34" charset="0"/>
            </a:endParaRPr>
          </a:p>
        </p:txBody>
      </p:sp>
      <p:sp>
        <p:nvSpPr>
          <p:cNvPr id="7" name="Rectângulo 16"/>
          <p:cNvSpPr/>
          <p:nvPr/>
        </p:nvSpPr>
        <p:spPr>
          <a:xfrm>
            <a:off x="340490" y="108655"/>
            <a:ext cx="8803510" cy="400110"/>
          </a:xfrm>
          <a:prstGeom prst="rect">
            <a:avLst/>
          </a:prstGeom>
        </p:spPr>
        <p:txBody>
          <a:bodyPr wrap="square">
            <a:spAutoFit/>
          </a:bodyPr>
          <a:lstStyle/>
          <a:p>
            <a:pPr>
              <a:spcAft>
                <a:spcPts val="600"/>
              </a:spcAft>
              <a:buClr>
                <a:schemeClr val="accent6">
                  <a:lumMod val="75000"/>
                </a:schemeClr>
              </a:buClr>
            </a:pPr>
            <a:r>
              <a:rPr lang="pt-PT" sz="2000" cap="small" spc="130" dirty="0">
                <a:solidFill>
                  <a:schemeClr val="bg1">
                    <a:lumMod val="75000"/>
                  </a:schemeClr>
                </a:solidFill>
                <a:latin typeface="Arial" panose="020B0604020202020204" pitchFamily="34" charset="0"/>
                <a:cs typeface="Arial" panose="020B0604020202020204" pitchFamily="34" charset="0"/>
              </a:rPr>
              <a:t>1</a:t>
            </a:r>
            <a:r>
              <a:rPr lang="pt-PT" sz="2000" cap="small" spc="130" dirty="0" smtClean="0">
                <a:solidFill>
                  <a:schemeClr val="bg1">
                    <a:lumMod val="75000"/>
                  </a:schemeClr>
                </a:solidFill>
                <a:latin typeface="Arial" panose="020B0604020202020204" pitchFamily="34" charset="0"/>
                <a:cs typeface="Arial" panose="020B0604020202020204" pitchFamily="34" charset="0"/>
              </a:rPr>
              <a:t> /// Contratação Pública</a:t>
            </a:r>
            <a:endParaRPr lang="pt-PT" sz="2000" cap="small" spc="130" dirty="0">
              <a:solidFill>
                <a:schemeClr val="bg1">
                  <a:lumMod val="75000"/>
                </a:schemeClr>
              </a:solidFill>
              <a:latin typeface="Arial" panose="020B0604020202020204" pitchFamily="34" charset="0"/>
              <a:cs typeface="Arial" panose="020B0604020202020204" pitchFamily="34" charset="0"/>
            </a:endParaRPr>
          </a:p>
        </p:txBody>
      </p:sp>
      <p:grpSp>
        <p:nvGrpSpPr>
          <p:cNvPr id="8" name="Grupo 7"/>
          <p:cNvGrpSpPr/>
          <p:nvPr/>
        </p:nvGrpSpPr>
        <p:grpSpPr>
          <a:xfrm>
            <a:off x="4924735" y="6381501"/>
            <a:ext cx="4087442" cy="423335"/>
            <a:chOff x="4745272" y="6379632"/>
            <a:chExt cx="4087442" cy="423335"/>
          </a:xfrm>
        </p:grpSpPr>
        <p:pic>
          <p:nvPicPr>
            <p:cNvPr id="9" name="Picture 5"/>
            <p:cNvPicPr>
              <a:picLocks noChangeAspect="1"/>
            </p:cNvPicPr>
            <p:nvPr/>
          </p:nvPicPr>
          <p:blipFill rotWithShape="1">
            <a:blip r:embed="rId2" cstate="print">
              <a:extLst>
                <a:ext uri="{28A0092B-C50C-407E-A947-70E740481C1C}">
                  <a14:useLocalDpi xmlns:a14="http://schemas.microsoft.com/office/drawing/2010/main" val="0"/>
                </a:ext>
              </a:extLst>
            </a:blip>
            <a:srcRect r="20884" b="-13843"/>
            <a:stretch/>
          </p:blipFill>
          <p:spPr>
            <a:xfrm>
              <a:off x="4745272" y="6384424"/>
              <a:ext cx="2176523" cy="367250"/>
            </a:xfrm>
            <a:prstGeom prst="rect">
              <a:avLst/>
            </a:prstGeom>
          </p:spPr>
        </p:pic>
        <p:pic>
          <p:nvPicPr>
            <p:cNvPr id="10" name="Picture 18"/>
            <p:cNvPicPr>
              <a:picLocks noChangeAspect="1"/>
            </p:cNvPicPr>
            <p:nvPr/>
          </p:nvPicPr>
          <p:blipFill rotWithShape="1">
            <a:blip r:embed="rId3">
              <a:extLst>
                <a:ext uri="{28A0092B-C50C-407E-A947-70E740481C1C}">
                  <a14:useLocalDpi xmlns:a14="http://schemas.microsoft.com/office/drawing/2010/main" val="0"/>
                </a:ext>
              </a:extLst>
            </a:blip>
            <a:srcRect l="25787" t="12679" r="54353" b="11707"/>
            <a:stretch/>
          </p:blipFill>
          <p:spPr>
            <a:xfrm>
              <a:off x="7014545" y="6379632"/>
              <a:ext cx="1818169" cy="423335"/>
            </a:xfrm>
            <a:prstGeom prst="rect">
              <a:avLst/>
            </a:prstGeom>
          </p:spPr>
        </p:pic>
      </p:grpSp>
      <p:sp>
        <p:nvSpPr>
          <p:cNvPr id="11" name="Rectângulo 16"/>
          <p:cNvSpPr/>
          <p:nvPr/>
        </p:nvSpPr>
        <p:spPr>
          <a:xfrm>
            <a:off x="-33337" y="6589675"/>
            <a:ext cx="7076297" cy="246221"/>
          </a:xfrm>
          <a:prstGeom prst="rect">
            <a:avLst/>
          </a:prstGeom>
        </p:spPr>
        <p:txBody>
          <a:bodyPr wrap="square">
            <a:spAutoFit/>
          </a:bodyPr>
          <a:lstStyle/>
          <a:p>
            <a:r>
              <a:rPr lang="pt-PT" sz="1000" cap="small" spc="130" dirty="0" smtClean="0">
                <a:solidFill>
                  <a:schemeClr val="bg1">
                    <a:lumMod val="75000"/>
                  </a:schemeClr>
                </a:solidFill>
                <a:latin typeface="Arial" panose="020B0604020202020204" pitchFamily="34" charset="0"/>
                <a:cs typeface="Arial" panose="020B0604020202020204" pitchFamily="34" charset="0"/>
              </a:rPr>
              <a:t>//////// 12.julho.2016 /// Lisboa</a:t>
            </a:r>
            <a:endParaRPr lang="pt-PT" sz="1000" cap="small" spc="130" dirty="0">
              <a:solidFill>
                <a:schemeClr val="bg1">
                  <a:lumMod val="75000"/>
                </a:schemeClr>
              </a:solidFill>
              <a:latin typeface="Arial" panose="020B0604020202020204" pitchFamily="34" charset="0"/>
              <a:cs typeface="Arial" panose="020B0604020202020204" pitchFamily="34" charset="0"/>
            </a:endParaRPr>
          </a:p>
        </p:txBody>
      </p:sp>
      <p:sp>
        <p:nvSpPr>
          <p:cNvPr id="12" name="Rectângulo 16"/>
          <p:cNvSpPr/>
          <p:nvPr/>
        </p:nvSpPr>
        <p:spPr>
          <a:xfrm>
            <a:off x="-33336" y="6434666"/>
            <a:ext cx="7076297" cy="246221"/>
          </a:xfrm>
          <a:prstGeom prst="rect">
            <a:avLst/>
          </a:prstGeom>
        </p:spPr>
        <p:txBody>
          <a:bodyPr wrap="square">
            <a:spAutoFit/>
          </a:bodyPr>
          <a:lstStyle/>
          <a:p>
            <a:r>
              <a:rPr lang="pt-PT" sz="1000" b="1" cap="small" spc="110" dirty="0" smtClean="0">
                <a:solidFill>
                  <a:schemeClr val="bg1">
                    <a:lumMod val="65000"/>
                  </a:schemeClr>
                </a:solidFill>
                <a:latin typeface="Arial" panose="020B0604020202020204" pitchFamily="34" charset="0"/>
                <a:cs typeface="Arial" panose="020B0604020202020204" pitchFamily="34" charset="0"/>
              </a:rPr>
              <a:t>////////</a:t>
            </a:r>
            <a:r>
              <a:rPr lang="pt-PT" sz="1000" cap="small" spc="110" dirty="0" smtClean="0">
                <a:solidFill>
                  <a:schemeClr val="bg1">
                    <a:lumMod val="65000"/>
                  </a:schemeClr>
                </a:solidFill>
                <a:latin typeface="Arial" panose="020B0604020202020204" pitchFamily="34" charset="0"/>
                <a:cs typeface="Arial" panose="020B0604020202020204" pitchFamily="34" charset="0"/>
              </a:rPr>
              <a:t> </a:t>
            </a:r>
            <a:r>
              <a:rPr lang="pt-PT" sz="1000" b="1" cap="small" spc="110" dirty="0" smtClean="0">
                <a:solidFill>
                  <a:schemeClr val="bg1">
                    <a:lumMod val="65000"/>
                  </a:schemeClr>
                </a:solidFill>
                <a:latin typeface="Arial" panose="020B0604020202020204" pitchFamily="34" charset="0"/>
                <a:cs typeface="Arial" panose="020B0604020202020204" pitchFamily="34" charset="0"/>
              </a:rPr>
              <a:t>Sessão de Esclarecimentos sobre o Ciclo Urbano da Água</a:t>
            </a:r>
            <a:endParaRPr lang="pt-PT" sz="1000" cap="small" spc="110" dirty="0">
              <a:solidFill>
                <a:schemeClr val="bg1">
                  <a:lumMod val="65000"/>
                </a:schemeClr>
              </a:solidFill>
              <a:latin typeface="Arial" panose="020B0604020202020204" pitchFamily="34" charset="0"/>
              <a:cs typeface="Arial" panose="020B0604020202020204" pitchFamily="34" charset="0"/>
            </a:endParaRPr>
          </a:p>
        </p:txBody>
      </p:sp>
      <p:sp>
        <p:nvSpPr>
          <p:cNvPr id="14" name="Rectângulo 16"/>
          <p:cNvSpPr/>
          <p:nvPr/>
        </p:nvSpPr>
        <p:spPr>
          <a:xfrm>
            <a:off x="340490" y="488352"/>
            <a:ext cx="6623836" cy="369332"/>
          </a:xfrm>
          <a:prstGeom prst="rect">
            <a:avLst/>
          </a:prstGeom>
        </p:spPr>
        <p:txBody>
          <a:bodyPr wrap="square">
            <a:spAutoFit/>
          </a:bodyPr>
          <a:lstStyle/>
          <a:p>
            <a:pPr>
              <a:spcAft>
                <a:spcPts val="600"/>
              </a:spcAft>
              <a:buClr>
                <a:schemeClr val="accent6">
                  <a:lumMod val="75000"/>
                </a:schemeClr>
              </a:buClr>
            </a:pPr>
            <a:r>
              <a:rPr lang="pt-PT" b="1" cap="small" spc="130" dirty="0" smtClean="0">
                <a:solidFill>
                  <a:schemeClr val="accent6">
                    <a:lumMod val="75000"/>
                  </a:schemeClr>
                </a:solidFill>
                <a:latin typeface="Arial" panose="020B0604020202020204" pitchFamily="34" charset="0"/>
                <a:cs typeface="Arial" panose="020B0604020202020204" pitchFamily="34" charset="0"/>
              </a:rPr>
              <a:t>Alguns Aspetos das Novas Diretivas Comunitárias</a:t>
            </a:r>
            <a:endParaRPr lang="pt-PT" b="1" cap="small" spc="130" dirty="0">
              <a:solidFill>
                <a:schemeClr val="accent6">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657532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57078" y="683046"/>
            <a:ext cx="6178460" cy="930926"/>
          </a:xfrm>
        </p:spPr>
        <p:txBody>
          <a:bodyPr>
            <a:normAutofit/>
          </a:bodyPr>
          <a:lstStyle/>
          <a:p>
            <a:endParaRPr lang="pt-PT" dirty="0"/>
          </a:p>
        </p:txBody>
      </p:sp>
      <p:sp>
        <p:nvSpPr>
          <p:cNvPr id="4" name="Retângulo 3"/>
          <p:cNvSpPr/>
          <p:nvPr/>
        </p:nvSpPr>
        <p:spPr>
          <a:xfrm>
            <a:off x="1357078" y="603504"/>
            <a:ext cx="6178460" cy="112471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PT" sz="2000" b="1" dirty="0" smtClean="0">
                <a:solidFill>
                  <a:schemeClr val="accent6">
                    <a:lumMod val="75000"/>
                  </a:schemeClr>
                </a:solidFill>
              </a:rPr>
              <a:t>ERROS NO FUNDO DE COESÃO</a:t>
            </a:r>
            <a:endParaRPr lang="pt-PT" sz="2000" b="1" dirty="0">
              <a:solidFill>
                <a:schemeClr val="accent6">
                  <a:lumMod val="75000"/>
                </a:schemeClr>
              </a:solidFill>
            </a:endParaRPr>
          </a:p>
        </p:txBody>
      </p:sp>
      <p:sp>
        <p:nvSpPr>
          <p:cNvPr id="13" name="Retângulo arredondado 12"/>
          <p:cNvSpPr/>
          <p:nvPr/>
        </p:nvSpPr>
        <p:spPr>
          <a:xfrm>
            <a:off x="1545336" y="2532888"/>
            <a:ext cx="6089904" cy="31455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4" name="CaixaDeTexto 13"/>
          <p:cNvSpPr txBox="1"/>
          <p:nvPr/>
        </p:nvSpPr>
        <p:spPr>
          <a:xfrm>
            <a:off x="2020824" y="2647133"/>
            <a:ext cx="5074920" cy="2739211"/>
          </a:xfrm>
          <a:prstGeom prst="rect">
            <a:avLst/>
          </a:prstGeom>
          <a:noFill/>
        </p:spPr>
        <p:txBody>
          <a:bodyPr wrap="square" rtlCol="0">
            <a:spAutoFit/>
          </a:bodyPr>
          <a:lstStyle/>
          <a:p>
            <a:pPr marL="285750" indent="-285750">
              <a:buFont typeface="Wingdings" panose="05000000000000000000" pitchFamily="2" charset="2"/>
              <a:buChar char="q"/>
            </a:pPr>
            <a:r>
              <a:rPr lang="pt-PT" dirty="0" smtClean="0"/>
              <a:t>Contratos Públicos                                        44,9%</a:t>
            </a:r>
          </a:p>
          <a:p>
            <a:pPr marL="285750" indent="-285750">
              <a:buFont typeface="Wingdings" panose="05000000000000000000" pitchFamily="2" charset="2"/>
              <a:buChar char="q"/>
            </a:pPr>
            <a:endParaRPr lang="pt-PT" dirty="0" smtClean="0"/>
          </a:p>
          <a:p>
            <a:pPr marL="285750" indent="-285750">
              <a:buFont typeface="Wingdings" panose="05000000000000000000" pitchFamily="2" charset="2"/>
              <a:buChar char="q"/>
            </a:pPr>
            <a:r>
              <a:rPr lang="pt-PT" dirty="0" smtClean="0"/>
              <a:t>Despesas Não Elegíveis                                21,5%</a:t>
            </a:r>
          </a:p>
          <a:p>
            <a:pPr marL="285750" indent="-285750">
              <a:buFont typeface="Wingdings" panose="05000000000000000000" pitchFamily="2" charset="2"/>
              <a:buChar char="q"/>
            </a:pPr>
            <a:endParaRPr lang="pt-PT" dirty="0" smtClean="0"/>
          </a:p>
          <a:p>
            <a:pPr marL="285750" indent="-285750">
              <a:buFont typeface="Wingdings" panose="05000000000000000000" pitchFamily="2" charset="2"/>
              <a:buChar char="q"/>
            </a:pPr>
            <a:r>
              <a:rPr lang="pt-PT" dirty="0" smtClean="0"/>
              <a:t>Ajudas de Estado                                           21,2%</a:t>
            </a:r>
          </a:p>
          <a:p>
            <a:pPr marL="285750" indent="-285750">
              <a:buFont typeface="Wingdings" panose="05000000000000000000" pitchFamily="2" charset="2"/>
              <a:buChar char="q"/>
            </a:pPr>
            <a:endParaRPr lang="pt-PT" dirty="0" smtClean="0"/>
          </a:p>
          <a:p>
            <a:pPr marL="285750" indent="-285750">
              <a:buFont typeface="Wingdings" panose="05000000000000000000" pitchFamily="2" charset="2"/>
              <a:buChar char="q"/>
            </a:pPr>
            <a:r>
              <a:rPr lang="pt-PT" dirty="0" smtClean="0"/>
              <a:t>Projetos e Beneficiários Não Elegíveis         3,9%</a:t>
            </a:r>
          </a:p>
          <a:p>
            <a:endParaRPr lang="pt-PT" dirty="0" smtClean="0"/>
          </a:p>
          <a:p>
            <a:r>
              <a:rPr lang="pt-PT" sz="1000" dirty="0" smtClean="0"/>
              <a:t>Fonte Relatório Anual 2014 do TCE</a:t>
            </a:r>
          </a:p>
          <a:p>
            <a:endParaRPr lang="pt-PT" dirty="0"/>
          </a:p>
        </p:txBody>
      </p:sp>
    </p:spTree>
    <p:extLst>
      <p:ext uri="{BB962C8B-B14F-4D97-AF65-F5344CB8AC3E}">
        <p14:creationId xmlns:p14="http://schemas.microsoft.com/office/powerpoint/2010/main" val="25313084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arredondado 4"/>
          <p:cNvSpPr/>
          <p:nvPr/>
        </p:nvSpPr>
        <p:spPr>
          <a:xfrm>
            <a:off x="987552" y="1554480"/>
            <a:ext cx="6697042" cy="3887566"/>
          </a:xfrm>
          <a:prstGeom prst="roundRect">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285750" indent="-285750" algn="just">
              <a:buFont typeface="Wingdings" panose="05000000000000000000" pitchFamily="2" charset="2"/>
              <a:buChar char="§"/>
            </a:pPr>
            <a:r>
              <a:rPr lang="pt-PT" dirty="0" smtClean="0">
                <a:solidFill>
                  <a:schemeClr val="tx1"/>
                </a:solidFill>
                <a:latin typeface="Arial" panose="020B0604020202020204" pitchFamily="34" charset="0"/>
                <a:cs typeface="Arial" panose="020B0604020202020204" pitchFamily="34" charset="0"/>
              </a:rPr>
              <a:t>Guia Prático para Profissionais sobre a Prevenção dos Erros mais Comuns em Projetos Financiados pelos Fundos Europeus Estruturais e de Desenvolvimento da Comissão Europeia.</a:t>
            </a:r>
          </a:p>
          <a:p>
            <a:pPr marL="285750" indent="-285750" algn="just">
              <a:buFont typeface="Wingdings" panose="05000000000000000000" pitchFamily="2" charset="2"/>
              <a:buChar char="§"/>
            </a:pPr>
            <a:endParaRPr lang="pt-PT" dirty="0" smtClean="0">
              <a:solidFill>
                <a:schemeClr val="tx1"/>
              </a:solidFill>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pt-PT" dirty="0" smtClean="0">
                <a:solidFill>
                  <a:schemeClr val="tx1"/>
                </a:solidFill>
                <a:latin typeface="Arial" panose="020B0604020202020204" pitchFamily="34" charset="0"/>
                <a:cs typeface="Arial" panose="020B0604020202020204" pitchFamily="34" charset="0"/>
              </a:rPr>
              <a:t>Decisão da Comissão de 19.12.2013, Relativa à Definição e à Aprovação das Orientações para a determinação das Correções Financeiras a Introduzir nas Despesas Financiadas pela União no âmbito da Gestão Partilhada, em Caso de Incumprimento das Regras em Matéria de Contratos Públicos.</a:t>
            </a:r>
            <a:endParaRPr lang="pt-PT" dirty="0">
              <a:solidFill>
                <a:schemeClr val="tx1"/>
              </a:solidFill>
              <a:latin typeface="Arial" panose="020B0604020202020204" pitchFamily="34" charset="0"/>
              <a:cs typeface="Arial" panose="020B0604020202020204" pitchFamily="34" charset="0"/>
            </a:endParaRPr>
          </a:p>
        </p:txBody>
      </p:sp>
      <p:sp>
        <p:nvSpPr>
          <p:cNvPr id="6" name="Rectângulo 16"/>
          <p:cNvSpPr/>
          <p:nvPr/>
        </p:nvSpPr>
        <p:spPr>
          <a:xfrm>
            <a:off x="340490" y="108655"/>
            <a:ext cx="8803510" cy="400110"/>
          </a:xfrm>
          <a:prstGeom prst="rect">
            <a:avLst/>
          </a:prstGeom>
        </p:spPr>
        <p:txBody>
          <a:bodyPr wrap="square">
            <a:spAutoFit/>
          </a:bodyPr>
          <a:lstStyle/>
          <a:p>
            <a:pPr>
              <a:spcAft>
                <a:spcPts val="600"/>
              </a:spcAft>
              <a:buClr>
                <a:schemeClr val="accent6">
                  <a:lumMod val="75000"/>
                </a:schemeClr>
              </a:buClr>
            </a:pPr>
            <a:r>
              <a:rPr lang="pt-PT" sz="2000" cap="small" spc="130" dirty="0">
                <a:solidFill>
                  <a:schemeClr val="bg1">
                    <a:lumMod val="75000"/>
                  </a:schemeClr>
                </a:solidFill>
                <a:latin typeface="Arial" panose="020B0604020202020204" pitchFamily="34" charset="0"/>
                <a:cs typeface="Arial" panose="020B0604020202020204" pitchFamily="34" charset="0"/>
              </a:rPr>
              <a:t>1</a:t>
            </a:r>
            <a:r>
              <a:rPr lang="pt-PT" sz="2000" cap="small" spc="130" dirty="0" smtClean="0">
                <a:solidFill>
                  <a:schemeClr val="bg1">
                    <a:lumMod val="75000"/>
                  </a:schemeClr>
                </a:solidFill>
                <a:latin typeface="Arial" panose="020B0604020202020204" pitchFamily="34" charset="0"/>
                <a:cs typeface="Arial" panose="020B0604020202020204" pitchFamily="34" charset="0"/>
              </a:rPr>
              <a:t> /// Contratação Pública</a:t>
            </a:r>
            <a:endParaRPr lang="pt-PT" sz="2000" cap="small" spc="130" dirty="0">
              <a:solidFill>
                <a:schemeClr val="bg1">
                  <a:lumMod val="75000"/>
                </a:schemeClr>
              </a:solidFill>
              <a:latin typeface="Arial" panose="020B0604020202020204" pitchFamily="34" charset="0"/>
              <a:cs typeface="Arial" panose="020B0604020202020204" pitchFamily="34" charset="0"/>
            </a:endParaRPr>
          </a:p>
        </p:txBody>
      </p:sp>
      <p:grpSp>
        <p:nvGrpSpPr>
          <p:cNvPr id="7" name="Grupo 6"/>
          <p:cNvGrpSpPr/>
          <p:nvPr/>
        </p:nvGrpSpPr>
        <p:grpSpPr>
          <a:xfrm>
            <a:off x="4924735" y="6381501"/>
            <a:ext cx="4087442" cy="423335"/>
            <a:chOff x="4745272" y="6379632"/>
            <a:chExt cx="4087442" cy="423335"/>
          </a:xfrm>
        </p:grpSpPr>
        <p:pic>
          <p:nvPicPr>
            <p:cNvPr id="8" name="Picture 5"/>
            <p:cNvPicPr>
              <a:picLocks noChangeAspect="1"/>
            </p:cNvPicPr>
            <p:nvPr/>
          </p:nvPicPr>
          <p:blipFill rotWithShape="1">
            <a:blip r:embed="rId2" cstate="print">
              <a:extLst>
                <a:ext uri="{28A0092B-C50C-407E-A947-70E740481C1C}">
                  <a14:useLocalDpi xmlns:a14="http://schemas.microsoft.com/office/drawing/2010/main" val="0"/>
                </a:ext>
              </a:extLst>
            </a:blip>
            <a:srcRect r="20884" b="-13843"/>
            <a:stretch/>
          </p:blipFill>
          <p:spPr>
            <a:xfrm>
              <a:off x="4745272" y="6384424"/>
              <a:ext cx="2176523" cy="367250"/>
            </a:xfrm>
            <a:prstGeom prst="rect">
              <a:avLst/>
            </a:prstGeom>
          </p:spPr>
        </p:pic>
        <p:pic>
          <p:nvPicPr>
            <p:cNvPr id="9" name="Picture 18"/>
            <p:cNvPicPr>
              <a:picLocks noChangeAspect="1"/>
            </p:cNvPicPr>
            <p:nvPr/>
          </p:nvPicPr>
          <p:blipFill rotWithShape="1">
            <a:blip r:embed="rId3">
              <a:extLst>
                <a:ext uri="{28A0092B-C50C-407E-A947-70E740481C1C}">
                  <a14:useLocalDpi xmlns:a14="http://schemas.microsoft.com/office/drawing/2010/main" val="0"/>
                </a:ext>
              </a:extLst>
            </a:blip>
            <a:srcRect l="25787" t="12679" r="54353" b="11707"/>
            <a:stretch/>
          </p:blipFill>
          <p:spPr>
            <a:xfrm>
              <a:off x="7014545" y="6379632"/>
              <a:ext cx="1818169" cy="423335"/>
            </a:xfrm>
            <a:prstGeom prst="rect">
              <a:avLst/>
            </a:prstGeom>
          </p:spPr>
        </p:pic>
      </p:grpSp>
      <p:sp>
        <p:nvSpPr>
          <p:cNvPr id="10" name="Rectângulo 16"/>
          <p:cNvSpPr/>
          <p:nvPr/>
        </p:nvSpPr>
        <p:spPr>
          <a:xfrm>
            <a:off x="-33337" y="6589675"/>
            <a:ext cx="7076297" cy="246221"/>
          </a:xfrm>
          <a:prstGeom prst="rect">
            <a:avLst/>
          </a:prstGeom>
        </p:spPr>
        <p:txBody>
          <a:bodyPr wrap="square">
            <a:spAutoFit/>
          </a:bodyPr>
          <a:lstStyle/>
          <a:p>
            <a:r>
              <a:rPr lang="pt-PT" sz="1000" cap="small" spc="130" dirty="0" smtClean="0">
                <a:solidFill>
                  <a:schemeClr val="bg1">
                    <a:lumMod val="75000"/>
                  </a:schemeClr>
                </a:solidFill>
                <a:latin typeface="Arial" panose="020B0604020202020204" pitchFamily="34" charset="0"/>
                <a:cs typeface="Arial" panose="020B0604020202020204" pitchFamily="34" charset="0"/>
              </a:rPr>
              <a:t>//////// 12.julho.2016 /// Lisboa</a:t>
            </a:r>
            <a:endParaRPr lang="pt-PT" sz="1000" cap="small" spc="130" dirty="0">
              <a:solidFill>
                <a:schemeClr val="bg1">
                  <a:lumMod val="75000"/>
                </a:schemeClr>
              </a:solidFill>
              <a:latin typeface="Arial" panose="020B0604020202020204" pitchFamily="34" charset="0"/>
              <a:cs typeface="Arial" panose="020B0604020202020204" pitchFamily="34" charset="0"/>
            </a:endParaRPr>
          </a:p>
        </p:txBody>
      </p:sp>
      <p:sp>
        <p:nvSpPr>
          <p:cNvPr id="11" name="Rectângulo 16"/>
          <p:cNvSpPr/>
          <p:nvPr/>
        </p:nvSpPr>
        <p:spPr>
          <a:xfrm>
            <a:off x="-33336" y="6434666"/>
            <a:ext cx="7076297" cy="246221"/>
          </a:xfrm>
          <a:prstGeom prst="rect">
            <a:avLst/>
          </a:prstGeom>
        </p:spPr>
        <p:txBody>
          <a:bodyPr wrap="square">
            <a:spAutoFit/>
          </a:bodyPr>
          <a:lstStyle/>
          <a:p>
            <a:r>
              <a:rPr lang="pt-PT" sz="1000" b="1" cap="small" spc="110" dirty="0" smtClean="0">
                <a:solidFill>
                  <a:schemeClr val="bg1">
                    <a:lumMod val="65000"/>
                  </a:schemeClr>
                </a:solidFill>
                <a:latin typeface="Arial" panose="020B0604020202020204" pitchFamily="34" charset="0"/>
                <a:cs typeface="Arial" panose="020B0604020202020204" pitchFamily="34" charset="0"/>
              </a:rPr>
              <a:t>////////</a:t>
            </a:r>
            <a:r>
              <a:rPr lang="pt-PT" sz="1000" cap="small" spc="110" dirty="0" smtClean="0">
                <a:solidFill>
                  <a:schemeClr val="bg1">
                    <a:lumMod val="65000"/>
                  </a:schemeClr>
                </a:solidFill>
                <a:latin typeface="Arial" panose="020B0604020202020204" pitchFamily="34" charset="0"/>
                <a:cs typeface="Arial" panose="020B0604020202020204" pitchFamily="34" charset="0"/>
              </a:rPr>
              <a:t> </a:t>
            </a:r>
            <a:r>
              <a:rPr lang="pt-PT" sz="1000" b="1" cap="small" spc="110" dirty="0" smtClean="0">
                <a:solidFill>
                  <a:schemeClr val="bg1">
                    <a:lumMod val="65000"/>
                  </a:schemeClr>
                </a:solidFill>
                <a:latin typeface="Arial" panose="020B0604020202020204" pitchFamily="34" charset="0"/>
                <a:cs typeface="Arial" panose="020B0604020202020204" pitchFamily="34" charset="0"/>
              </a:rPr>
              <a:t>Sessão de Esclarecimentos sobre o Ciclo Urbano da Água</a:t>
            </a:r>
            <a:endParaRPr lang="pt-PT" sz="1000" cap="small" spc="110" dirty="0">
              <a:solidFill>
                <a:schemeClr val="bg1">
                  <a:lumMod val="65000"/>
                </a:schemeClr>
              </a:solidFill>
              <a:latin typeface="Arial" panose="020B0604020202020204" pitchFamily="34" charset="0"/>
              <a:cs typeface="Arial" panose="020B0604020202020204" pitchFamily="34" charset="0"/>
            </a:endParaRPr>
          </a:p>
        </p:txBody>
      </p:sp>
      <p:sp>
        <p:nvSpPr>
          <p:cNvPr id="12" name="Rectângulo 16"/>
          <p:cNvSpPr/>
          <p:nvPr/>
        </p:nvSpPr>
        <p:spPr>
          <a:xfrm>
            <a:off x="340490" y="488352"/>
            <a:ext cx="7895852" cy="369332"/>
          </a:xfrm>
          <a:prstGeom prst="rect">
            <a:avLst/>
          </a:prstGeom>
        </p:spPr>
        <p:txBody>
          <a:bodyPr wrap="square">
            <a:spAutoFit/>
          </a:bodyPr>
          <a:lstStyle/>
          <a:p>
            <a:pPr>
              <a:spcAft>
                <a:spcPts val="600"/>
              </a:spcAft>
              <a:buClr>
                <a:schemeClr val="accent6">
                  <a:lumMod val="75000"/>
                </a:schemeClr>
              </a:buClr>
            </a:pPr>
            <a:r>
              <a:rPr lang="pt-PT" b="1" cap="small" spc="130" dirty="0" smtClean="0">
                <a:solidFill>
                  <a:schemeClr val="accent6">
                    <a:lumMod val="75000"/>
                  </a:schemeClr>
                </a:solidFill>
                <a:latin typeface="Arial" panose="020B0604020202020204" pitchFamily="34" charset="0"/>
                <a:cs typeface="Arial" panose="020B0604020202020204" pitchFamily="34" charset="0"/>
              </a:rPr>
              <a:t>Documentação de Apoio que deve ser Consultada</a:t>
            </a:r>
            <a:endParaRPr lang="pt-PT" b="1" cap="small" spc="130" dirty="0">
              <a:solidFill>
                <a:schemeClr val="accent6">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6137269"/>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ângulo 15"/>
          <p:cNvSpPr/>
          <p:nvPr/>
        </p:nvSpPr>
        <p:spPr>
          <a:xfrm>
            <a:off x="5543602" y="0"/>
            <a:ext cx="2725637" cy="6857999"/>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11" name="Picture 9" descr="C:\Users\fatima.lopes\Desktop\Tralha do Ambiente de Trabalho\identidade Poseur 2\poseur_identidade_CURVAS horizonta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3118" y="1012723"/>
            <a:ext cx="4196182" cy="1630182"/>
          </a:xfrm>
          <a:prstGeom prst="rect">
            <a:avLst/>
          </a:prstGeom>
          <a:noFill/>
          <a:extLst>
            <a:ext uri="{909E8E84-426E-40DD-AFC4-6F175D3DCCD1}">
              <a14:hiddenFill xmlns:a14="http://schemas.microsoft.com/office/drawing/2010/main">
                <a:solidFill>
                  <a:srgbClr val="FFFFFF"/>
                </a:solidFill>
              </a14:hiddenFill>
            </a:ext>
          </a:extLst>
        </p:spPr>
      </p:pic>
      <p:sp>
        <p:nvSpPr>
          <p:cNvPr id="14" name="Rectângulo 13">
            <a:hlinkClick r:id="rId3"/>
          </p:cNvPr>
          <p:cNvSpPr/>
          <p:nvPr/>
        </p:nvSpPr>
        <p:spPr>
          <a:xfrm>
            <a:off x="5640883" y="6138188"/>
            <a:ext cx="2627632" cy="307777"/>
          </a:xfrm>
          <a:prstGeom prst="rect">
            <a:avLst/>
          </a:prstGeom>
        </p:spPr>
        <p:txBody>
          <a:bodyPr wrap="square">
            <a:spAutoFit/>
          </a:bodyPr>
          <a:lstStyle/>
          <a:p>
            <a:r>
              <a:rPr lang="pt-PT" sz="1400" dirty="0" smtClean="0">
                <a:latin typeface="Arial" panose="020B0604020202020204" pitchFamily="34" charset="0"/>
                <a:cs typeface="Arial" panose="020B0604020202020204" pitchFamily="34" charset="0"/>
              </a:rPr>
              <a:t>https://</a:t>
            </a:r>
            <a:r>
              <a:rPr lang="pt-PT" sz="1400" b="1" dirty="0" smtClean="0">
                <a:latin typeface="Arial" panose="020B0604020202020204" pitchFamily="34" charset="0"/>
                <a:cs typeface="Arial" panose="020B0604020202020204" pitchFamily="34" charset="0"/>
              </a:rPr>
              <a:t>poseur</a:t>
            </a:r>
            <a:r>
              <a:rPr lang="pt-PT" sz="1400" dirty="0" smtClean="0">
                <a:latin typeface="Arial" panose="020B0604020202020204" pitchFamily="34" charset="0"/>
                <a:cs typeface="Arial" panose="020B0604020202020204" pitchFamily="34" charset="0"/>
              </a:rPr>
              <a:t>.portugal2020.pt</a:t>
            </a:r>
            <a:endParaRPr lang="pt-PT" sz="1400" dirty="0">
              <a:latin typeface="Arial" panose="020B0604020202020204" pitchFamily="34" charset="0"/>
              <a:cs typeface="Arial" panose="020B0604020202020204" pitchFamily="34" charset="0"/>
            </a:endParaRPr>
          </a:p>
        </p:txBody>
      </p:sp>
      <p:pic>
        <p:nvPicPr>
          <p:cNvPr id="8194" name="Picture 2" descr="C:\Users\fatima.lopes\Dropbox\Capturas de tela\faceook&amp;twitter.png">
            <a:hlinkClick r:id="rId4"/>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46660" r="-1"/>
          <a:stretch/>
        </p:blipFill>
        <p:spPr bwMode="auto">
          <a:xfrm>
            <a:off x="8639663" y="6179395"/>
            <a:ext cx="285385" cy="262818"/>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C:\Users\fatima.lopes\Dropbox\Capturas de tela\faceook&amp;twitter.png">
            <a:hlinkClick r:id="rId6"/>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r="45875"/>
          <a:stretch/>
        </p:blipFill>
        <p:spPr bwMode="auto">
          <a:xfrm>
            <a:off x="8317149" y="6179395"/>
            <a:ext cx="289582" cy="262818"/>
          </a:xfrm>
          <a:prstGeom prst="rect">
            <a:avLst/>
          </a:prstGeom>
          <a:noFill/>
          <a:extLst>
            <a:ext uri="{909E8E84-426E-40DD-AFC4-6F175D3DCCD1}">
              <a14:hiddenFill xmlns:a14="http://schemas.microsoft.com/office/drawing/2010/main">
                <a:solidFill>
                  <a:srgbClr val="FFFFFF"/>
                </a:solidFill>
              </a14:hiddenFill>
            </a:ext>
          </a:extLst>
        </p:spPr>
      </p:pic>
      <p:grpSp>
        <p:nvGrpSpPr>
          <p:cNvPr id="2" name="Grupo 1"/>
          <p:cNvGrpSpPr/>
          <p:nvPr/>
        </p:nvGrpSpPr>
        <p:grpSpPr>
          <a:xfrm>
            <a:off x="757736" y="6167575"/>
            <a:ext cx="3768892" cy="545274"/>
            <a:chOff x="1621349" y="6238477"/>
            <a:chExt cx="2926058" cy="423335"/>
          </a:xfrm>
        </p:grpSpPr>
        <p:pic>
          <p:nvPicPr>
            <p:cNvPr id="25" name="Picture 5"/>
            <p:cNvPicPr>
              <a:picLocks noChangeAspect="1"/>
            </p:cNvPicPr>
            <p:nvPr/>
          </p:nvPicPr>
          <p:blipFill rotWithShape="1">
            <a:blip r:embed="rId7" cstate="print">
              <a:extLst>
                <a:ext uri="{28A0092B-C50C-407E-A947-70E740481C1C}">
                  <a14:useLocalDpi xmlns:a14="http://schemas.microsoft.com/office/drawing/2010/main" val="0"/>
                </a:ext>
              </a:extLst>
            </a:blip>
            <a:srcRect l="42760" t="10045" r="20884" b="-13844"/>
            <a:stretch/>
          </p:blipFill>
          <p:spPr>
            <a:xfrm>
              <a:off x="1621349" y="6275671"/>
              <a:ext cx="1000193" cy="334847"/>
            </a:xfrm>
            <a:prstGeom prst="rect">
              <a:avLst/>
            </a:prstGeom>
          </p:spPr>
        </p:pic>
        <p:pic>
          <p:nvPicPr>
            <p:cNvPr id="26" name="Picture 18"/>
            <p:cNvPicPr>
              <a:picLocks noChangeAspect="1"/>
            </p:cNvPicPr>
            <p:nvPr/>
          </p:nvPicPr>
          <p:blipFill rotWithShape="1">
            <a:blip r:embed="rId8">
              <a:extLst>
                <a:ext uri="{28A0092B-C50C-407E-A947-70E740481C1C}">
                  <a14:useLocalDpi xmlns:a14="http://schemas.microsoft.com/office/drawing/2010/main" val="0"/>
                </a:ext>
              </a:extLst>
            </a:blip>
            <a:srcRect l="25787" t="12679" r="54353" b="11707"/>
            <a:stretch/>
          </p:blipFill>
          <p:spPr>
            <a:xfrm>
              <a:off x="2729238" y="6238477"/>
              <a:ext cx="1818169" cy="423335"/>
            </a:xfrm>
            <a:prstGeom prst="rect">
              <a:avLst/>
            </a:prstGeom>
          </p:spPr>
        </p:pic>
      </p:grpSp>
      <p:sp>
        <p:nvSpPr>
          <p:cNvPr id="23" name="Rectângulo 11"/>
          <p:cNvSpPr/>
          <p:nvPr/>
        </p:nvSpPr>
        <p:spPr>
          <a:xfrm>
            <a:off x="5495693" y="1596981"/>
            <a:ext cx="2821456" cy="830997"/>
          </a:xfrm>
          <a:prstGeom prst="rect">
            <a:avLst/>
          </a:prstGeom>
        </p:spPr>
        <p:txBody>
          <a:bodyPr wrap="square">
            <a:spAutoFit/>
          </a:bodyPr>
          <a:lstStyle/>
          <a:p>
            <a:pPr algn="ctr"/>
            <a:r>
              <a:rPr lang="pt-PT" sz="2400" cap="small" dirty="0" smtClean="0">
                <a:solidFill>
                  <a:schemeClr val="accent6"/>
                </a:solidFill>
                <a:latin typeface="Arial" panose="020B0604020202020204" pitchFamily="34" charset="0"/>
                <a:cs typeface="Arial" panose="020B0604020202020204" pitchFamily="34" charset="0"/>
              </a:rPr>
              <a:t>Muito </a:t>
            </a:r>
            <a:r>
              <a:rPr lang="pt-PT" sz="2400" cap="small" dirty="0">
                <a:solidFill>
                  <a:schemeClr val="accent6"/>
                </a:solidFill>
                <a:latin typeface="Arial" panose="020B0604020202020204" pitchFamily="34" charset="0"/>
                <a:cs typeface="Arial" panose="020B0604020202020204" pitchFamily="34" charset="0"/>
              </a:rPr>
              <a:t>o</a:t>
            </a:r>
            <a:r>
              <a:rPr lang="pt-PT" sz="2400" cap="small" dirty="0" smtClean="0">
                <a:solidFill>
                  <a:schemeClr val="accent6"/>
                </a:solidFill>
                <a:latin typeface="Arial" panose="020B0604020202020204" pitchFamily="34" charset="0"/>
                <a:cs typeface="Arial" panose="020B0604020202020204" pitchFamily="34" charset="0"/>
              </a:rPr>
              <a:t>brigada </a:t>
            </a:r>
            <a:r>
              <a:rPr lang="pt-PT" sz="2400" cap="small" dirty="0">
                <a:solidFill>
                  <a:schemeClr val="accent6"/>
                </a:solidFill>
                <a:latin typeface="Arial" panose="020B0604020202020204" pitchFamily="34" charset="0"/>
                <a:cs typeface="Arial" panose="020B0604020202020204" pitchFamily="34" charset="0"/>
              </a:rPr>
              <a:t>pela atenção!</a:t>
            </a:r>
          </a:p>
        </p:txBody>
      </p:sp>
    </p:spTree>
    <p:extLst>
      <p:ext uri="{BB962C8B-B14F-4D97-AF65-F5344CB8AC3E}">
        <p14:creationId xmlns:p14="http://schemas.microsoft.com/office/powerpoint/2010/main" val="6054670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40490" y="1237381"/>
            <a:ext cx="8335677" cy="5262979"/>
          </a:xfrm>
          <a:prstGeom prst="rect">
            <a:avLst/>
          </a:prstGeom>
          <a:noFill/>
        </p:spPr>
        <p:txBody>
          <a:bodyPr wrap="square" rtlCol="0">
            <a:spAutoFit/>
          </a:bodyPr>
          <a:lstStyle/>
          <a:p>
            <a:pPr algn="just"/>
            <a:r>
              <a:rPr lang="pt-PT" sz="1600" dirty="0" smtClean="0">
                <a:latin typeface="Arial" panose="020B0604020202020204" pitchFamily="34" charset="0"/>
                <a:cs typeface="Arial" panose="020B0604020202020204" pitchFamily="34" charset="0"/>
              </a:rPr>
              <a:t>O </a:t>
            </a:r>
            <a:r>
              <a:rPr lang="pt-PT" sz="1600" dirty="0">
                <a:latin typeface="Arial" panose="020B0604020202020204" pitchFamily="34" charset="0"/>
                <a:cs typeface="Arial" panose="020B0604020202020204" pitchFamily="34" charset="0"/>
              </a:rPr>
              <a:t>A</a:t>
            </a:r>
            <a:r>
              <a:rPr lang="pt-PT" sz="1600" dirty="0" smtClean="0">
                <a:latin typeface="Arial" panose="020B0604020202020204" pitchFamily="34" charset="0"/>
                <a:cs typeface="Arial" panose="020B0604020202020204" pitchFamily="34" charset="0"/>
              </a:rPr>
              <a:t>rt.º 125º do  </a:t>
            </a:r>
            <a:r>
              <a:rPr lang="pt-PT" sz="1600" b="1" dirty="0" smtClean="0">
                <a:latin typeface="Arial" panose="020B0604020202020204" pitchFamily="34" charset="0"/>
                <a:cs typeface="Arial" panose="020B0604020202020204" pitchFamily="34" charset="0"/>
              </a:rPr>
              <a:t>Regulamento (</a:t>
            </a:r>
            <a:r>
              <a:rPr lang="pt-PT" sz="1600" b="1" dirty="0">
                <a:latin typeface="Arial" panose="020B0604020202020204" pitchFamily="34" charset="0"/>
                <a:cs typeface="Arial" panose="020B0604020202020204" pitchFamily="34" charset="0"/>
              </a:rPr>
              <a:t>UE) </a:t>
            </a:r>
            <a:r>
              <a:rPr lang="pt-PT" sz="1600" b="1" dirty="0" smtClean="0">
                <a:latin typeface="Arial" panose="020B0604020202020204" pitchFamily="34" charset="0"/>
                <a:cs typeface="Arial" panose="020B0604020202020204" pitchFamily="34" charset="0"/>
              </a:rPr>
              <a:t>N.º 1303/2013 do Parlamento Europeu e do Conselho, de </a:t>
            </a:r>
            <a:r>
              <a:rPr lang="pt-PT" sz="1600" b="1" dirty="0">
                <a:latin typeface="Arial" panose="020B0604020202020204" pitchFamily="34" charset="0"/>
                <a:cs typeface="Arial" panose="020B0604020202020204" pitchFamily="34" charset="0"/>
              </a:rPr>
              <a:t>17 de dezembro de </a:t>
            </a:r>
            <a:r>
              <a:rPr lang="pt-PT" sz="1600" b="1" dirty="0" smtClean="0">
                <a:latin typeface="Arial" panose="020B0604020202020204" pitchFamily="34" charset="0"/>
                <a:cs typeface="Arial" panose="020B0604020202020204" pitchFamily="34" charset="0"/>
              </a:rPr>
              <a:t>2013</a:t>
            </a:r>
            <a:r>
              <a:rPr lang="pt-PT" sz="1600" dirty="0" smtClean="0">
                <a:latin typeface="Arial" panose="020B0604020202020204" pitchFamily="34" charset="0"/>
                <a:cs typeface="Arial" panose="020B0604020202020204" pitchFamily="34" charset="0"/>
              </a:rPr>
              <a:t>, que </a:t>
            </a:r>
            <a:r>
              <a:rPr lang="pt-PT" sz="1600" dirty="0">
                <a:latin typeface="Arial" panose="020B0604020202020204" pitchFamily="34" charset="0"/>
                <a:cs typeface="Arial" panose="020B0604020202020204" pitchFamily="34" charset="0"/>
              </a:rPr>
              <a:t>estabelece disposições comuns relativas ao Fundo Europeu de Desenvolvimento Regional, ao Fundo Social Europeu, ao Fundo de Coesão, ao Fundo Europeu Agrícola </a:t>
            </a:r>
            <a:r>
              <a:rPr lang="pt-PT" sz="1600" dirty="0" smtClean="0">
                <a:latin typeface="Arial" panose="020B0604020202020204" pitchFamily="34" charset="0"/>
                <a:cs typeface="Arial" panose="020B0604020202020204" pitchFamily="34" charset="0"/>
              </a:rPr>
              <a:t>de Desenvolvimento </a:t>
            </a:r>
            <a:r>
              <a:rPr lang="pt-PT" sz="1600" dirty="0">
                <a:latin typeface="Arial" panose="020B0604020202020204" pitchFamily="34" charset="0"/>
                <a:cs typeface="Arial" panose="020B0604020202020204" pitchFamily="34" charset="0"/>
              </a:rPr>
              <a:t>Rural e ao Fundo Europeu dos Assuntos Marítimos e das Pescas, que estabelece disposições gerais relativas ao Fundo Europeu de Desenvolvimento Regional, ao Fundo Social Europeu, ao Fundo de Coesão e ao Fundo Europeu dos Assuntos Marítimos e das Pescas, e que revoga o Regulamento (CE) n. o 1083/2006 do </a:t>
            </a:r>
            <a:r>
              <a:rPr lang="pt-PT" sz="1600" dirty="0" smtClean="0">
                <a:latin typeface="Arial" panose="020B0604020202020204" pitchFamily="34" charset="0"/>
                <a:cs typeface="Arial" panose="020B0604020202020204" pitchFamily="34" charset="0"/>
              </a:rPr>
              <a:t>Conselho, define as </a:t>
            </a:r>
            <a:r>
              <a:rPr lang="pt-PT" sz="1600" dirty="0">
                <a:latin typeface="Arial" panose="020B0604020202020204" pitchFamily="34" charset="0"/>
                <a:cs typeface="Arial" panose="020B0604020202020204" pitchFamily="34" charset="0"/>
              </a:rPr>
              <a:t>f</a:t>
            </a:r>
            <a:r>
              <a:rPr lang="pt-PT" sz="1600" dirty="0" smtClean="0">
                <a:latin typeface="Arial" panose="020B0604020202020204" pitchFamily="34" charset="0"/>
                <a:cs typeface="Arial" panose="020B0604020202020204" pitchFamily="34" charset="0"/>
              </a:rPr>
              <a:t>unções </a:t>
            </a:r>
            <a:r>
              <a:rPr lang="pt-PT" sz="1600" dirty="0">
                <a:latin typeface="Arial" panose="020B0604020202020204" pitchFamily="34" charset="0"/>
                <a:cs typeface="Arial" panose="020B0604020202020204" pitchFamily="34" charset="0"/>
              </a:rPr>
              <a:t>da A</a:t>
            </a:r>
            <a:r>
              <a:rPr lang="pt-PT" sz="1600" dirty="0" smtClean="0">
                <a:latin typeface="Arial" panose="020B0604020202020204" pitchFamily="34" charset="0"/>
                <a:cs typeface="Arial" panose="020B0604020202020204" pitchFamily="34" charset="0"/>
              </a:rPr>
              <a:t>utoridade </a:t>
            </a:r>
            <a:r>
              <a:rPr lang="pt-PT" sz="1600" dirty="0">
                <a:latin typeface="Arial" panose="020B0604020202020204" pitchFamily="34" charset="0"/>
                <a:cs typeface="Arial" panose="020B0604020202020204" pitchFamily="34" charset="0"/>
              </a:rPr>
              <a:t>de </a:t>
            </a:r>
            <a:r>
              <a:rPr lang="pt-PT" sz="1600" dirty="0" smtClean="0">
                <a:latin typeface="Arial" panose="020B0604020202020204" pitchFamily="34" charset="0"/>
                <a:cs typeface="Arial" panose="020B0604020202020204" pitchFamily="34" charset="0"/>
              </a:rPr>
              <a:t>Gestão:</a:t>
            </a:r>
          </a:p>
          <a:p>
            <a:endParaRPr lang="pt-PT" sz="1600" dirty="0">
              <a:latin typeface="Arial" panose="020B0604020202020204" pitchFamily="34" charset="0"/>
              <a:cs typeface="Arial" panose="020B0604020202020204" pitchFamily="34" charset="0"/>
            </a:endParaRPr>
          </a:p>
          <a:p>
            <a:pPr marL="361950"/>
            <a:r>
              <a:rPr lang="pt-PT" sz="1600" b="1" dirty="0" smtClean="0">
                <a:latin typeface="Arial" panose="020B0604020202020204" pitchFamily="34" charset="0"/>
                <a:cs typeface="Arial" panose="020B0604020202020204" pitchFamily="34" charset="0"/>
              </a:rPr>
              <a:t>1</a:t>
            </a:r>
            <a:r>
              <a:rPr lang="pt-PT" sz="1600" dirty="0" smtClean="0">
                <a:latin typeface="Arial" panose="020B0604020202020204" pitchFamily="34" charset="0"/>
                <a:cs typeface="Arial" panose="020B0604020202020204" pitchFamily="34" charset="0"/>
              </a:rPr>
              <a:t>. A </a:t>
            </a:r>
            <a:r>
              <a:rPr lang="pt-PT" sz="1600" dirty="0">
                <a:latin typeface="Arial" panose="020B0604020202020204" pitchFamily="34" charset="0"/>
                <a:cs typeface="Arial" panose="020B0604020202020204" pitchFamily="34" charset="0"/>
              </a:rPr>
              <a:t>A</a:t>
            </a:r>
            <a:r>
              <a:rPr lang="pt-PT" sz="1600" dirty="0" smtClean="0">
                <a:latin typeface="Arial" panose="020B0604020202020204" pitchFamily="34" charset="0"/>
                <a:cs typeface="Arial" panose="020B0604020202020204" pitchFamily="34" charset="0"/>
              </a:rPr>
              <a:t>utoridade </a:t>
            </a:r>
            <a:r>
              <a:rPr lang="pt-PT" sz="1600" dirty="0">
                <a:latin typeface="Arial" panose="020B0604020202020204" pitchFamily="34" charset="0"/>
                <a:cs typeface="Arial" panose="020B0604020202020204" pitchFamily="34" charset="0"/>
              </a:rPr>
              <a:t>de </a:t>
            </a:r>
            <a:r>
              <a:rPr lang="pt-PT" sz="1600" dirty="0" smtClean="0">
                <a:latin typeface="Arial" panose="020B0604020202020204" pitchFamily="34" charset="0"/>
                <a:cs typeface="Arial" panose="020B0604020202020204" pitchFamily="34" charset="0"/>
              </a:rPr>
              <a:t>Gestão </a:t>
            </a:r>
            <a:r>
              <a:rPr lang="pt-PT" sz="1600" b="1" u="sng" dirty="0">
                <a:latin typeface="Arial" panose="020B0604020202020204" pitchFamily="34" charset="0"/>
                <a:cs typeface="Arial" panose="020B0604020202020204" pitchFamily="34" charset="0"/>
              </a:rPr>
              <a:t>é responsável pela gestão do </a:t>
            </a:r>
            <a:r>
              <a:rPr lang="pt-PT" sz="1600" b="1" u="sng" dirty="0" smtClean="0">
                <a:latin typeface="Arial" panose="020B0604020202020204" pitchFamily="34" charset="0"/>
                <a:cs typeface="Arial" panose="020B0604020202020204" pitchFamily="34" charset="0"/>
              </a:rPr>
              <a:t>Programa </a:t>
            </a:r>
            <a:r>
              <a:rPr lang="pt-PT" sz="1600" b="1" u="sng" dirty="0">
                <a:latin typeface="Arial" panose="020B0604020202020204" pitchFamily="34" charset="0"/>
                <a:cs typeface="Arial" panose="020B0604020202020204" pitchFamily="34" charset="0"/>
              </a:rPr>
              <a:t>O</a:t>
            </a:r>
            <a:r>
              <a:rPr lang="pt-PT" sz="1600" b="1" u="sng" dirty="0" smtClean="0">
                <a:latin typeface="Arial" panose="020B0604020202020204" pitchFamily="34" charset="0"/>
                <a:cs typeface="Arial" panose="020B0604020202020204" pitchFamily="34" charset="0"/>
              </a:rPr>
              <a:t>peracional</a:t>
            </a:r>
            <a:r>
              <a:rPr lang="pt-PT" sz="1600" b="1" dirty="0">
                <a:latin typeface="Arial" panose="020B0604020202020204" pitchFamily="34" charset="0"/>
                <a:cs typeface="Arial" panose="020B0604020202020204" pitchFamily="34" charset="0"/>
              </a:rPr>
              <a:t>,</a:t>
            </a:r>
            <a:r>
              <a:rPr lang="pt-PT" sz="1600" dirty="0">
                <a:latin typeface="Arial" panose="020B0604020202020204" pitchFamily="34" charset="0"/>
                <a:cs typeface="Arial" panose="020B0604020202020204" pitchFamily="34" charset="0"/>
              </a:rPr>
              <a:t> em conformidade com o princípio da boa gestão financeira. </a:t>
            </a:r>
            <a:endParaRPr lang="pt-PT" sz="1600" dirty="0" smtClean="0">
              <a:latin typeface="Arial" panose="020B0604020202020204" pitchFamily="34" charset="0"/>
              <a:cs typeface="Arial" panose="020B0604020202020204" pitchFamily="34" charset="0"/>
            </a:endParaRPr>
          </a:p>
          <a:p>
            <a:pPr marL="361950"/>
            <a:endParaRPr lang="pt-PT" sz="1600" dirty="0" smtClean="0">
              <a:latin typeface="Arial" panose="020B0604020202020204" pitchFamily="34" charset="0"/>
              <a:cs typeface="Arial" panose="020B0604020202020204" pitchFamily="34" charset="0"/>
            </a:endParaRPr>
          </a:p>
          <a:p>
            <a:pPr marL="361950"/>
            <a:r>
              <a:rPr lang="pt-PT" sz="1600" b="1" dirty="0">
                <a:latin typeface="Arial" panose="020B0604020202020204" pitchFamily="34" charset="0"/>
                <a:cs typeface="Arial" panose="020B0604020202020204" pitchFamily="34" charset="0"/>
              </a:rPr>
              <a:t>4</a:t>
            </a:r>
            <a:r>
              <a:rPr lang="pt-PT" sz="1600" dirty="0">
                <a:latin typeface="Arial" panose="020B0604020202020204" pitchFamily="34" charset="0"/>
                <a:cs typeface="Arial" panose="020B0604020202020204" pitchFamily="34" charset="0"/>
              </a:rPr>
              <a:t>. No que se refere à gestão financeira e ao controlo do programa operacional, </a:t>
            </a:r>
            <a:r>
              <a:rPr lang="pt-PT" sz="1600" u="sng" dirty="0">
                <a:latin typeface="Arial" panose="020B0604020202020204" pitchFamily="34" charset="0"/>
                <a:cs typeface="Arial" panose="020B0604020202020204" pitchFamily="34" charset="0"/>
              </a:rPr>
              <a:t>a </a:t>
            </a:r>
            <a:r>
              <a:rPr lang="pt-PT" sz="1600" u="sng" dirty="0" smtClean="0">
                <a:latin typeface="Arial" panose="020B0604020202020204" pitchFamily="34" charset="0"/>
                <a:cs typeface="Arial" panose="020B0604020202020204" pitchFamily="34" charset="0"/>
              </a:rPr>
              <a:t>Autoridade </a:t>
            </a:r>
            <a:r>
              <a:rPr lang="pt-PT" sz="1600" u="sng" dirty="0">
                <a:latin typeface="Arial" panose="020B0604020202020204" pitchFamily="34" charset="0"/>
                <a:cs typeface="Arial" panose="020B0604020202020204" pitchFamily="34" charset="0"/>
              </a:rPr>
              <a:t>de </a:t>
            </a:r>
            <a:r>
              <a:rPr lang="pt-PT" sz="1600" u="sng" dirty="0" smtClean="0">
                <a:latin typeface="Arial" panose="020B0604020202020204" pitchFamily="34" charset="0"/>
                <a:cs typeface="Arial" panose="020B0604020202020204" pitchFamily="34" charset="0"/>
              </a:rPr>
              <a:t>Gestão </a:t>
            </a:r>
            <a:r>
              <a:rPr lang="pt-PT" sz="1600" u="sng" dirty="0">
                <a:latin typeface="Arial" panose="020B0604020202020204" pitchFamily="34" charset="0"/>
                <a:cs typeface="Arial" panose="020B0604020202020204" pitchFamily="34" charset="0"/>
              </a:rPr>
              <a:t>é responsável por</a:t>
            </a:r>
            <a:r>
              <a:rPr lang="pt-PT" sz="1600" dirty="0">
                <a:latin typeface="Arial" panose="020B0604020202020204" pitchFamily="34" charset="0"/>
                <a:cs typeface="Arial" panose="020B0604020202020204" pitchFamily="34" charset="0"/>
              </a:rPr>
              <a:t>: </a:t>
            </a:r>
            <a:endParaRPr lang="pt-PT" sz="1600" dirty="0" smtClean="0">
              <a:latin typeface="Arial" panose="020B0604020202020204" pitchFamily="34" charset="0"/>
              <a:cs typeface="Arial" panose="020B0604020202020204" pitchFamily="34" charset="0"/>
            </a:endParaRPr>
          </a:p>
          <a:p>
            <a:pPr marL="361950"/>
            <a:endParaRPr lang="pt-PT" sz="1600" dirty="0">
              <a:latin typeface="Arial" panose="020B0604020202020204" pitchFamily="34" charset="0"/>
              <a:cs typeface="Arial" panose="020B0604020202020204" pitchFamily="34" charset="0"/>
            </a:endParaRPr>
          </a:p>
          <a:p>
            <a:pPr marL="808038"/>
            <a:r>
              <a:rPr lang="pt-PT" sz="1600" dirty="0">
                <a:latin typeface="Arial" panose="020B0604020202020204" pitchFamily="34" charset="0"/>
                <a:cs typeface="Arial" panose="020B0604020202020204" pitchFamily="34" charset="0"/>
              </a:rPr>
              <a:t>a) verificar a realização efetiva dos produtos e serviços cofinanciados e o pagamento da despesa declarada pelos beneficiários, </a:t>
            </a:r>
            <a:r>
              <a:rPr lang="pt-PT" sz="1600" b="1" u="sng" dirty="0">
                <a:latin typeface="Arial" panose="020B0604020202020204" pitchFamily="34" charset="0"/>
                <a:cs typeface="Arial" panose="020B0604020202020204" pitchFamily="34" charset="0"/>
              </a:rPr>
              <a:t>bem como a sua conformidade com a legislação aplicável</a:t>
            </a:r>
            <a:r>
              <a:rPr lang="pt-PT" sz="1600" b="1" dirty="0">
                <a:latin typeface="Arial" panose="020B0604020202020204" pitchFamily="34" charset="0"/>
                <a:cs typeface="Arial" panose="020B0604020202020204" pitchFamily="34" charset="0"/>
              </a:rPr>
              <a:t>,</a:t>
            </a:r>
            <a:r>
              <a:rPr lang="pt-PT" sz="1600" dirty="0">
                <a:latin typeface="Arial" panose="020B0604020202020204" pitchFamily="34" charset="0"/>
                <a:cs typeface="Arial" panose="020B0604020202020204" pitchFamily="34" charset="0"/>
              </a:rPr>
              <a:t> com o programa operacional e cumpre as condições de apoio da operação; </a:t>
            </a:r>
          </a:p>
          <a:p>
            <a:pPr marL="342900" indent="-342900">
              <a:buAutoNum type="arabicPeriod"/>
            </a:pPr>
            <a:endParaRPr lang="pt-PT" sz="1600" dirty="0">
              <a:latin typeface="Arial" panose="020B0604020202020204" pitchFamily="34" charset="0"/>
              <a:cs typeface="Arial" panose="020B0604020202020204" pitchFamily="34" charset="0"/>
            </a:endParaRPr>
          </a:p>
          <a:p>
            <a:endParaRPr lang="pt-PT" sz="1600" dirty="0" smtClean="0">
              <a:latin typeface="Arial" panose="020B0604020202020204" pitchFamily="34" charset="0"/>
              <a:cs typeface="Arial" panose="020B0604020202020204" pitchFamily="34" charset="0"/>
            </a:endParaRPr>
          </a:p>
        </p:txBody>
      </p:sp>
      <p:sp>
        <p:nvSpPr>
          <p:cNvPr id="3" name="Rectângulo 16"/>
          <p:cNvSpPr/>
          <p:nvPr/>
        </p:nvSpPr>
        <p:spPr>
          <a:xfrm>
            <a:off x="340490" y="108655"/>
            <a:ext cx="8803510" cy="400110"/>
          </a:xfrm>
          <a:prstGeom prst="rect">
            <a:avLst/>
          </a:prstGeom>
        </p:spPr>
        <p:txBody>
          <a:bodyPr wrap="square">
            <a:spAutoFit/>
          </a:bodyPr>
          <a:lstStyle/>
          <a:p>
            <a:pPr>
              <a:spcAft>
                <a:spcPts val="600"/>
              </a:spcAft>
              <a:buClr>
                <a:schemeClr val="accent6">
                  <a:lumMod val="75000"/>
                </a:schemeClr>
              </a:buClr>
            </a:pPr>
            <a:r>
              <a:rPr lang="pt-PT" sz="2000" cap="small" spc="130" dirty="0">
                <a:solidFill>
                  <a:schemeClr val="bg1">
                    <a:lumMod val="75000"/>
                  </a:schemeClr>
                </a:solidFill>
                <a:latin typeface="Arial" panose="020B0604020202020204" pitchFamily="34" charset="0"/>
                <a:cs typeface="Arial" panose="020B0604020202020204" pitchFamily="34" charset="0"/>
              </a:rPr>
              <a:t>1</a:t>
            </a:r>
            <a:r>
              <a:rPr lang="pt-PT" sz="2000" cap="small" spc="130" dirty="0" smtClean="0">
                <a:solidFill>
                  <a:schemeClr val="bg1">
                    <a:lumMod val="75000"/>
                  </a:schemeClr>
                </a:solidFill>
                <a:latin typeface="Arial" panose="020B0604020202020204" pitchFamily="34" charset="0"/>
                <a:cs typeface="Arial" panose="020B0604020202020204" pitchFamily="34" charset="0"/>
              </a:rPr>
              <a:t> /// Contratação Pública</a:t>
            </a:r>
            <a:endParaRPr lang="pt-PT" sz="2000" cap="small" spc="130" dirty="0">
              <a:solidFill>
                <a:schemeClr val="bg1">
                  <a:lumMod val="75000"/>
                </a:schemeClr>
              </a:solidFill>
              <a:latin typeface="Arial" panose="020B0604020202020204" pitchFamily="34" charset="0"/>
              <a:cs typeface="Arial" panose="020B0604020202020204" pitchFamily="34" charset="0"/>
            </a:endParaRPr>
          </a:p>
        </p:txBody>
      </p:sp>
      <p:grpSp>
        <p:nvGrpSpPr>
          <p:cNvPr id="4" name="Grupo 3"/>
          <p:cNvGrpSpPr/>
          <p:nvPr/>
        </p:nvGrpSpPr>
        <p:grpSpPr>
          <a:xfrm>
            <a:off x="4924735" y="6381501"/>
            <a:ext cx="4087442" cy="423335"/>
            <a:chOff x="4745272" y="6379632"/>
            <a:chExt cx="4087442" cy="423335"/>
          </a:xfrm>
        </p:grpSpPr>
        <p:pic>
          <p:nvPicPr>
            <p:cNvPr id="5" name="Picture 5"/>
            <p:cNvPicPr>
              <a:picLocks noChangeAspect="1"/>
            </p:cNvPicPr>
            <p:nvPr/>
          </p:nvPicPr>
          <p:blipFill rotWithShape="1">
            <a:blip r:embed="rId3" cstate="print">
              <a:extLst>
                <a:ext uri="{28A0092B-C50C-407E-A947-70E740481C1C}">
                  <a14:useLocalDpi xmlns:a14="http://schemas.microsoft.com/office/drawing/2010/main" val="0"/>
                </a:ext>
              </a:extLst>
            </a:blip>
            <a:srcRect r="20884" b="-13843"/>
            <a:stretch/>
          </p:blipFill>
          <p:spPr>
            <a:xfrm>
              <a:off x="4745272" y="6384424"/>
              <a:ext cx="2176523" cy="367250"/>
            </a:xfrm>
            <a:prstGeom prst="rect">
              <a:avLst/>
            </a:prstGeom>
          </p:spPr>
        </p:pic>
        <p:pic>
          <p:nvPicPr>
            <p:cNvPr id="6" name="Picture 18"/>
            <p:cNvPicPr>
              <a:picLocks noChangeAspect="1"/>
            </p:cNvPicPr>
            <p:nvPr/>
          </p:nvPicPr>
          <p:blipFill rotWithShape="1">
            <a:blip r:embed="rId4">
              <a:extLst>
                <a:ext uri="{28A0092B-C50C-407E-A947-70E740481C1C}">
                  <a14:useLocalDpi xmlns:a14="http://schemas.microsoft.com/office/drawing/2010/main" val="0"/>
                </a:ext>
              </a:extLst>
            </a:blip>
            <a:srcRect l="25787" t="12679" r="54353" b="11707"/>
            <a:stretch/>
          </p:blipFill>
          <p:spPr>
            <a:xfrm>
              <a:off x="7014545" y="6379632"/>
              <a:ext cx="1818169" cy="423335"/>
            </a:xfrm>
            <a:prstGeom prst="rect">
              <a:avLst/>
            </a:prstGeom>
          </p:spPr>
        </p:pic>
      </p:grpSp>
      <p:sp>
        <p:nvSpPr>
          <p:cNvPr id="7" name="Rectângulo 16"/>
          <p:cNvSpPr/>
          <p:nvPr/>
        </p:nvSpPr>
        <p:spPr>
          <a:xfrm>
            <a:off x="-33337" y="6589675"/>
            <a:ext cx="7076297" cy="400110"/>
          </a:xfrm>
          <a:prstGeom prst="rect">
            <a:avLst/>
          </a:prstGeom>
        </p:spPr>
        <p:txBody>
          <a:bodyPr wrap="square">
            <a:spAutoFit/>
          </a:bodyPr>
          <a:lstStyle/>
          <a:p>
            <a:r>
              <a:rPr lang="pt-PT" sz="1000" cap="small" spc="130" dirty="0" smtClean="0">
                <a:solidFill>
                  <a:schemeClr val="bg1">
                    <a:lumMod val="75000"/>
                  </a:schemeClr>
                </a:solidFill>
                <a:latin typeface="Arial" panose="020B0604020202020204" pitchFamily="34" charset="0"/>
                <a:cs typeface="Arial" panose="020B0604020202020204" pitchFamily="34" charset="0"/>
              </a:rPr>
              <a:t>//////// 12.julho.2016 </a:t>
            </a:r>
            <a:r>
              <a:rPr lang="pt-PT" sz="1000" cap="small" spc="130" dirty="0">
                <a:solidFill>
                  <a:schemeClr val="bg1">
                    <a:lumMod val="75000"/>
                  </a:schemeClr>
                </a:solidFill>
                <a:latin typeface="Arial" panose="020B0604020202020204" pitchFamily="34" charset="0"/>
                <a:cs typeface="Arial" panose="020B0604020202020204" pitchFamily="34" charset="0"/>
              </a:rPr>
              <a:t>/// Lisboa</a:t>
            </a:r>
          </a:p>
          <a:p>
            <a:r>
              <a:rPr lang="pt-PT" sz="1000" cap="small" spc="130" dirty="0" smtClean="0">
                <a:solidFill>
                  <a:schemeClr val="bg1">
                    <a:lumMod val="75000"/>
                  </a:schemeClr>
                </a:solidFill>
                <a:latin typeface="Arial" panose="020B0604020202020204" pitchFamily="34" charset="0"/>
                <a:cs typeface="Arial" panose="020B0604020202020204" pitchFamily="34" charset="0"/>
              </a:rPr>
              <a:t> </a:t>
            </a:r>
            <a:endParaRPr lang="pt-PT" sz="1000" cap="small" spc="130" dirty="0">
              <a:solidFill>
                <a:schemeClr val="bg1">
                  <a:lumMod val="75000"/>
                </a:schemeClr>
              </a:solidFill>
              <a:latin typeface="Arial" panose="020B0604020202020204" pitchFamily="34" charset="0"/>
              <a:cs typeface="Arial" panose="020B0604020202020204" pitchFamily="34" charset="0"/>
            </a:endParaRPr>
          </a:p>
        </p:txBody>
      </p:sp>
      <p:sp>
        <p:nvSpPr>
          <p:cNvPr id="8" name="Rectângulo 16"/>
          <p:cNvSpPr/>
          <p:nvPr/>
        </p:nvSpPr>
        <p:spPr>
          <a:xfrm>
            <a:off x="-33336" y="6434666"/>
            <a:ext cx="7076297" cy="246221"/>
          </a:xfrm>
          <a:prstGeom prst="rect">
            <a:avLst/>
          </a:prstGeom>
        </p:spPr>
        <p:txBody>
          <a:bodyPr wrap="square">
            <a:spAutoFit/>
          </a:bodyPr>
          <a:lstStyle/>
          <a:p>
            <a:r>
              <a:rPr lang="pt-PT" sz="1000" b="1" cap="small" spc="110" dirty="0" smtClean="0">
                <a:solidFill>
                  <a:schemeClr val="bg1">
                    <a:lumMod val="65000"/>
                  </a:schemeClr>
                </a:solidFill>
                <a:latin typeface="Arial" panose="020B0604020202020204" pitchFamily="34" charset="0"/>
                <a:cs typeface="Arial" panose="020B0604020202020204" pitchFamily="34" charset="0"/>
              </a:rPr>
              <a:t>////////</a:t>
            </a:r>
            <a:r>
              <a:rPr lang="pt-PT" sz="1000" cap="small" spc="110" dirty="0" smtClean="0">
                <a:solidFill>
                  <a:schemeClr val="bg1">
                    <a:lumMod val="65000"/>
                  </a:schemeClr>
                </a:solidFill>
                <a:latin typeface="Arial" panose="020B0604020202020204" pitchFamily="34" charset="0"/>
                <a:cs typeface="Arial" panose="020B0604020202020204" pitchFamily="34" charset="0"/>
              </a:rPr>
              <a:t> </a:t>
            </a:r>
            <a:r>
              <a:rPr lang="pt-PT" sz="1000" b="1" cap="small" spc="110" dirty="0" smtClean="0">
                <a:solidFill>
                  <a:schemeClr val="bg1">
                    <a:lumMod val="65000"/>
                  </a:schemeClr>
                </a:solidFill>
                <a:latin typeface="Arial" panose="020B0604020202020204" pitchFamily="34" charset="0"/>
                <a:cs typeface="Arial" panose="020B0604020202020204" pitchFamily="34" charset="0"/>
              </a:rPr>
              <a:t>Sessão de Esclarecimentos sobre o Ciclo Urbano da Água</a:t>
            </a:r>
            <a:endParaRPr lang="pt-PT" sz="1000" cap="small" spc="110" dirty="0">
              <a:solidFill>
                <a:schemeClr val="bg1">
                  <a:lumMod val="65000"/>
                </a:schemeClr>
              </a:solidFill>
              <a:latin typeface="Arial" panose="020B0604020202020204" pitchFamily="34" charset="0"/>
              <a:cs typeface="Arial" panose="020B0604020202020204" pitchFamily="34" charset="0"/>
            </a:endParaRPr>
          </a:p>
        </p:txBody>
      </p:sp>
      <p:sp>
        <p:nvSpPr>
          <p:cNvPr id="10" name="Rectângulo 16"/>
          <p:cNvSpPr/>
          <p:nvPr/>
        </p:nvSpPr>
        <p:spPr>
          <a:xfrm>
            <a:off x="340490" y="488352"/>
            <a:ext cx="8006068" cy="369332"/>
          </a:xfrm>
          <a:prstGeom prst="rect">
            <a:avLst/>
          </a:prstGeom>
        </p:spPr>
        <p:txBody>
          <a:bodyPr wrap="square">
            <a:spAutoFit/>
          </a:bodyPr>
          <a:lstStyle/>
          <a:p>
            <a:pPr>
              <a:spcAft>
                <a:spcPts val="600"/>
              </a:spcAft>
              <a:buClr>
                <a:schemeClr val="accent6">
                  <a:lumMod val="75000"/>
                </a:schemeClr>
              </a:buClr>
            </a:pPr>
            <a:r>
              <a:rPr lang="pt-PT" b="1" cap="small" spc="130" dirty="0" smtClean="0">
                <a:solidFill>
                  <a:schemeClr val="accent6">
                    <a:lumMod val="75000"/>
                  </a:schemeClr>
                </a:solidFill>
                <a:latin typeface="Arial" panose="020B0604020202020204" pitchFamily="34" charset="0"/>
                <a:cs typeface="Arial" panose="020B0604020202020204" pitchFamily="34" charset="0"/>
              </a:rPr>
              <a:t>Competências da AG em Matéria de Contratação Pública</a:t>
            </a:r>
            <a:endParaRPr lang="pt-PT" b="1" cap="small" spc="130" dirty="0">
              <a:solidFill>
                <a:schemeClr val="accent6">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64702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ixaDeTexto 6"/>
          <p:cNvSpPr txBox="1"/>
          <p:nvPr/>
        </p:nvSpPr>
        <p:spPr>
          <a:xfrm>
            <a:off x="164592" y="1012693"/>
            <a:ext cx="8732520" cy="5355312"/>
          </a:xfrm>
          <a:prstGeom prst="rect">
            <a:avLst/>
          </a:prstGeom>
          <a:noFill/>
        </p:spPr>
        <p:txBody>
          <a:bodyPr wrap="square" rtlCol="0">
            <a:spAutoFit/>
          </a:bodyPr>
          <a:lstStyle/>
          <a:p>
            <a:r>
              <a:rPr lang="pt-PT" dirty="0" smtClean="0">
                <a:latin typeface="Arial" panose="020B0604020202020204" pitchFamily="34" charset="0"/>
                <a:cs typeface="Arial" panose="020B0604020202020204" pitchFamily="34" charset="0"/>
              </a:rPr>
              <a:t>As </a:t>
            </a:r>
            <a:r>
              <a:rPr lang="pt-PT" dirty="0">
                <a:latin typeface="Arial" panose="020B0604020202020204" pitchFamily="34" charset="0"/>
                <a:cs typeface="Arial" panose="020B0604020202020204" pitchFamily="34" charset="0"/>
              </a:rPr>
              <a:t>competências da AG estão </a:t>
            </a:r>
            <a:r>
              <a:rPr lang="pt-PT" dirty="0" smtClean="0">
                <a:latin typeface="Arial" panose="020B0604020202020204" pitchFamily="34" charset="0"/>
                <a:cs typeface="Arial" panose="020B0604020202020204" pitchFamily="34" charset="0"/>
              </a:rPr>
              <a:t>consagradas </a:t>
            </a:r>
            <a:r>
              <a:rPr lang="pt-PT" dirty="0">
                <a:latin typeface="Arial" panose="020B0604020202020204" pitchFamily="34" charset="0"/>
                <a:cs typeface="Arial" panose="020B0604020202020204" pitchFamily="34" charset="0"/>
              </a:rPr>
              <a:t>no </a:t>
            </a:r>
            <a:r>
              <a:rPr lang="pt-PT" dirty="0" smtClean="0">
                <a:latin typeface="Arial" panose="020B0604020202020204" pitchFamily="34" charset="0"/>
                <a:cs typeface="Arial" panose="020B0604020202020204" pitchFamily="34" charset="0"/>
              </a:rPr>
              <a:t>Art.º </a:t>
            </a:r>
            <a:r>
              <a:rPr lang="pt-PT" dirty="0">
                <a:latin typeface="Arial" panose="020B0604020202020204" pitchFamily="34" charset="0"/>
                <a:cs typeface="Arial" panose="020B0604020202020204" pitchFamily="34" charset="0"/>
              </a:rPr>
              <a:t>27º, do </a:t>
            </a:r>
            <a:r>
              <a:rPr lang="pt-PT" b="1" dirty="0">
                <a:latin typeface="Arial" panose="020B0604020202020204" pitchFamily="34" charset="0"/>
                <a:cs typeface="Arial" panose="020B0604020202020204" pitchFamily="34" charset="0"/>
              </a:rPr>
              <a:t>DL 137/2014</a:t>
            </a:r>
            <a:r>
              <a:rPr lang="pt-PT" dirty="0">
                <a:latin typeface="Arial" panose="020B0604020202020204" pitchFamily="34" charset="0"/>
                <a:cs typeface="Arial" panose="020B0604020202020204" pitchFamily="34" charset="0"/>
              </a:rPr>
              <a:t>, de 12 </a:t>
            </a:r>
            <a:r>
              <a:rPr lang="pt-PT" dirty="0" smtClean="0">
                <a:latin typeface="Arial" panose="020B0604020202020204" pitchFamily="34" charset="0"/>
                <a:cs typeface="Arial" panose="020B0604020202020204" pitchFamily="34" charset="0"/>
              </a:rPr>
              <a:t>de setembro, </a:t>
            </a:r>
            <a:r>
              <a:rPr lang="pt-PT" dirty="0">
                <a:latin typeface="Arial" panose="020B0604020202020204" pitchFamily="34" charset="0"/>
                <a:cs typeface="Arial" panose="020B0604020202020204" pitchFamily="34" charset="0"/>
              </a:rPr>
              <a:t>que estabelece o modelo de governação dos FEEI:</a:t>
            </a:r>
          </a:p>
          <a:p>
            <a:r>
              <a:rPr lang="pt-PT" dirty="0">
                <a:latin typeface="Arial" panose="020B0604020202020204" pitchFamily="34" charset="0"/>
                <a:cs typeface="Arial" panose="020B0604020202020204" pitchFamily="34" charset="0"/>
              </a:rPr>
              <a:t> </a:t>
            </a:r>
          </a:p>
          <a:p>
            <a:pPr marL="542925" indent="-277813"/>
            <a:r>
              <a:rPr lang="pt-PT" b="1" dirty="0">
                <a:latin typeface="Arial" panose="020B0604020202020204" pitchFamily="34" charset="0"/>
                <a:cs typeface="Arial" panose="020B0604020202020204" pitchFamily="34" charset="0"/>
              </a:rPr>
              <a:t>Art.º 27º, nº 1</a:t>
            </a:r>
          </a:p>
          <a:p>
            <a:pPr marL="542925" indent="-277813"/>
            <a:r>
              <a:rPr lang="pt-PT" dirty="0">
                <a:latin typeface="Arial" panose="020B0604020202020204" pitchFamily="34" charset="0"/>
                <a:cs typeface="Arial" panose="020B0604020202020204" pitchFamily="34" charset="0"/>
              </a:rPr>
              <a:t>1 — Compete às comissões diretivas dos PO temáticos,</a:t>
            </a:r>
          </a:p>
          <a:p>
            <a:pPr marL="542925" indent="-277813"/>
            <a:r>
              <a:rPr lang="pt-PT" dirty="0">
                <a:latin typeface="Arial" panose="020B0604020202020204" pitchFamily="34" charset="0"/>
                <a:cs typeface="Arial" panose="020B0604020202020204" pitchFamily="34" charset="0"/>
              </a:rPr>
              <a:t>regionais do continente e de assistência técnica:</a:t>
            </a:r>
            <a:endParaRPr lang="pt-PT" dirty="0" smtClean="0">
              <a:latin typeface="Arial" panose="020B0604020202020204" pitchFamily="34" charset="0"/>
              <a:cs typeface="Arial" panose="020B0604020202020204" pitchFamily="34" charset="0"/>
            </a:endParaRPr>
          </a:p>
          <a:p>
            <a:pPr marL="542925"/>
            <a:endParaRPr lang="pt-PT" dirty="0" smtClean="0">
              <a:latin typeface="Arial" panose="020B0604020202020204" pitchFamily="34" charset="0"/>
              <a:cs typeface="Arial" panose="020B0604020202020204" pitchFamily="34" charset="0"/>
            </a:endParaRPr>
          </a:p>
          <a:p>
            <a:pPr marL="989013"/>
            <a:r>
              <a:rPr lang="pt-PT" b="1" dirty="0" smtClean="0">
                <a:latin typeface="Arial" panose="020B0604020202020204" pitchFamily="34" charset="0"/>
                <a:cs typeface="Arial" panose="020B0604020202020204" pitchFamily="34" charset="0"/>
              </a:rPr>
              <a:t>al</a:t>
            </a:r>
            <a:r>
              <a:rPr lang="pt-PT" b="1" dirty="0">
                <a:latin typeface="Arial" panose="020B0604020202020204" pitchFamily="34" charset="0"/>
                <a:cs typeface="Arial" panose="020B0604020202020204" pitchFamily="34" charset="0"/>
              </a:rPr>
              <a:t>. i) </a:t>
            </a:r>
            <a:r>
              <a:rPr lang="pt-PT" b="1" u="sng" dirty="0">
                <a:latin typeface="Arial" panose="020B0604020202020204" pitchFamily="34" charset="0"/>
                <a:cs typeface="Arial" panose="020B0604020202020204" pitchFamily="34" charset="0"/>
              </a:rPr>
              <a:t>Garantir o cumprimento dos normativos aplicáveis, designadamente nos domínios da concorrência, da contratação pública </a:t>
            </a:r>
            <a:r>
              <a:rPr lang="pt-PT" b="1" u="sng" dirty="0" smtClean="0">
                <a:latin typeface="Arial" panose="020B0604020202020204" pitchFamily="34" charset="0"/>
                <a:cs typeface="Arial" panose="020B0604020202020204" pitchFamily="34" charset="0"/>
              </a:rPr>
              <a:t>(…)</a:t>
            </a:r>
          </a:p>
          <a:p>
            <a:pPr marL="989013"/>
            <a:endParaRPr lang="pt-PT" b="1" u="sng" dirty="0">
              <a:latin typeface="Arial" panose="020B0604020202020204" pitchFamily="34" charset="0"/>
              <a:cs typeface="Arial" panose="020B0604020202020204" pitchFamily="34" charset="0"/>
            </a:endParaRPr>
          </a:p>
          <a:p>
            <a:pPr marL="989013"/>
            <a:r>
              <a:rPr lang="pt-PT" b="1" dirty="0" smtClean="0">
                <a:solidFill>
                  <a:schemeClr val="accent6">
                    <a:lumMod val="75000"/>
                  </a:schemeClr>
                </a:solidFill>
                <a:latin typeface="Arial" panose="020B0604020202020204" pitchFamily="34" charset="0"/>
                <a:cs typeface="Arial" panose="020B0604020202020204" pitchFamily="34" charset="0"/>
              </a:rPr>
              <a:t>Independentemente dos contratos terem sido objeto de análise  por outras entidades, por </a:t>
            </a:r>
            <a:r>
              <a:rPr lang="pt-PT" b="1" dirty="0" err="1" smtClean="0">
                <a:solidFill>
                  <a:schemeClr val="accent6">
                    <a:lumMod val="75000"/>
                  </a:schemeClr>
                </a:solidFill>
                <a:latin typeface="Arial" panose="020B0604020202020204" pitchFamily="34" charset="0"/>
                <a:cs typeface="Arial" panose="020B0604020202020204" pitchFamily="34" charset="0"/>
              </a:rPr>
              <a:t>ex</a:t>
            </a:r>
            <a:r>
              <a:rPr lang="pt-PT" b="1" dirty="0" smtClean="0">
                <a:solidFill>
                  <a:schemeClr val="accent6">
                    <a:lumMod val="75000"/>
                  </a:schemeClr>
                </a:solidFill>
                <a:latin typeface="Arial" panose="020B0604020202020204" pitchFamily="34" charset="0"/>
                <a:cs typeface="Arial" panose="020B0604020202020204" pitchFamily="34" charset="0"/>
              </a:rPr>
              <a:t>: Visto Prévio Tribunal de Contas</a:t>
            </a:r>
          </a:p>
          <a:p>
            <a:pPr marL="989013"/>
            <a:endParaRPr lang="pt-PT" b="1" dirty="0">
              <a:solidFill>
                <a:schemeClr val="accent6">
                  <a:lumMod val="75000"/>
                </a:schemeClr>
              </a:solidFill>
              <a:latin typeface="Arial" panose="020B0604020202020204" pitchFamily="34" charset="0"/>
              <a:cs typeface="Arial" panose="020B0604020202020204" pitchFamily="34" charset="0"/>
            </a:endParaRPr>
          </a:p>
          <a:p>
            <a:pPr marL="989013"/>
            <a:r>
              <a:rPr lang="pt-PT" b="1" dirty="0" smtClean="0">
                <a:latin typeface="Arial" panose="020B0604020202020204" pitchFamily="34" charset="0"/>
                <a:cs typeface="Arial" panose="020B0604020202020204" pitchFamily="34" charset="0"/>
              </a:rPr>
              <a:t>A Análise da conformidade Legal dos procedimentos de contratação pública pela AG decorrem das suas competências próprias com suporte legal nos Regulamentos Comunitários, na Legislação Nacional, nas Orientações da CE, IGF e AD&amp;C.</a:t>
            </a:r>
          </a:p>
          <a:p>
            <a:pPr marL="989013"/>
            <a:endParaRPr lang="pt-PT" b="1" u="sng" dirty="0">
              <a:latin typeface="Arial" panose="020B0604020202020204" pitchFamily="34" charset="0"/>
              <a:cs typeface="Arial" panose="020B0604020202020204" pitchFamily="34" charset="0"/>
            </a:endParaRPr>
          </a:p>
        </p:txBody>
      </p:sp>
      <p:sp>
        <p:nvSpPr>
          <p:cNvPr id="4" name="Rectângulo 16"/>
          <p:cNvSpPr/>
          <p:nvPr/>
        </p:nvSpPr>
        <p:spPr>
          <a:xfrm>
            <a:off x="340490" y="108655"/>
            <a:ext cx="8803510" cy="400110"/>
          </a:xfrm>
          <a:prstGeom prst="rect">
            <a:avLst/>
          </a:prstGeom>
        </p:spPr>
        <p:txBody>
          <a:bodyPr wrap="square">
            <a:spAutoFit/>
          </a:bodyPr>
          <a:lstStyle/>
          <a:p>
            <a:pPr>
              <a:spcAft>
                <a:spcPts val="600"/>
              </a:spcAft>
              <a:buClr>
                <a:schemeClr val="accent6">
                  <a:lumMod val="75000"/>
                </a:schemeClr>
              </a:buClr>
            </a:pPr>
            <a:r>
              <a:rPr lang="pt-PT" sz="2000" cap="small" spc="130" dirty="0">
                <a:solidFill>
                  <a:schemeClr val="bg1">
                    <a:lumMod val="75000"/>
                  </a:schemeClr>
                </a:solidFill>
                <a:latin typeface="Arial" panose="020B0604020202020204" pitchFamily="34" charset="0"/>
                <a:cs typeface="Arial" panose="020B0604020202020204" pitchFamily="34" charset="0"/>
              </a:rPr>
              <a:t>1</a:t>
            </a:r>
            <a:r>
              <a:rPr lang="pt-PT" sz="2000" cap="small" spc="130" dirty="0" smtClean="0">
                <a:solidFill>
                  <a:schemeClr val="bg1">
                    <a:lumMod val="75000"/>
                  </a:schemeClr>
                </a:solidFill>
                <a:latin typeface="Arial" panose="020B0604020202020204" pitchFamily="34" charset="0"/>
                <a:cs typeface="Arial" panose="020B0604020202020204" pitchFamily="34" charset="0"/>
              </a:rPr>
              <a:t> /// Contratação Pública</a:t>
            </a:r>
            <a:endParaRPr lang="pt-PT" sz="2000" cap="small" spc="130" dirty="0">
              <a:solidFill>
                <a:schemeClr val="bg1">
                  <a:lumMod val="75000"/>
                </a:schemeClr>
              </a:solidFill>
              <a:latin typeface="Arial" panose="020B0604020202020204" pitchFamily="34" charset="0"/>
              <a:cs typeface="Arial" panose="020B0604020202020204" pitchFamily="34" charset="0"/>
            </a:endParaRPr>
          </a:p>
        </p:txBody>
      </p:sp>
      <p:grpSp>
        <p:nvGrpSpPr>
          <p:cNvPr id="5" name="Grupo 4"/>
          <p:cNvGrpSpPr/>
          <p:nvPr/>
        </p:nvGrpSpPr>
        <p:grpSpPr>
          <a:xfrm>
            <a:off x="4924735" y="6381501"/>
            <a:ext cx="4087442" cy="423335"/>
            <a:chOff x="4745272" y="6379632"/>
            <a:chExt cx="4087442" cy="423335"/>
          </a:xfrm>
        </p:grpSpPr>
        <p:pic>
          <p:nvPicPr>
            <p:cNvPr id="8" name="Picture 5"/>
            <p:cNvPicPr>
              <a:picLocks noChangeAspect="1"/>
            </p:cNvPicPr>
            <p:nvPr/>
          </p:nvPicPr>
          <p:blipFill rotWithShape="1">
            <a:blip r:embed="rId2" cstate="print">
              <a:extLst>
                <a:ext uri="{28A0092B-C50C-407E-A947-70E740481C1C}">
                  <a14:useLocalDpi xmlns:a14="http://schemas.microsoft.com/office/drawing/2010/main" val="0"/>
                </a:ext>
              </a:extLst>
            </a:blip>
            <a:srcRect r="20884" b="-13843"/>
            <a:stretch/>
          </p:blipFill>
          <p:spPr>
            <a:xfrm>
              <a:off x="4745272" y="6384424"/>
              <a:ext cx="2176523" cy="367250"/>
            </a:xfrm>
            <a:prstGeom prst="rect">
              <a:avLst/>
            </a:prstGeom>
          </p:spPr>
        </p:pic>
        <p:pic>
          <p:nvPicPr>
            <p:cNvPr id="9" name="Picture 18"/>
            <p:cNvPicPr>
              <a:picLocks noChangeAspect="1"/>
            </p:cNvPicPr>
            <p:nvPr/>
          </p:nvPicPr>
          <p:blipFill rotWithShape="1">
            <a:blip r:embed="rId3">
              <a:extLst>
                <a:ext uri="{28A0092B-C50C-407E-A947-70E740481C1C}">
                  <a14:useLocalDpi xmlns:a14="http://schemas.microsoft.com/office/drawing/2010/main" val="0"/>
                </a:ext>
              </a:extLst>
            </a:blip>
            <a:srcRect l="25787" t="12679" r="54353" b="11707"/>
            <a:stretch/>
          </p:blipFill>
          <p:spPr>
            <a:xfrm>
              <a:off x="7014545" y="6379632"/>
              <a:ext cx="1818169" cy="423335"/>
            </a:xfrm>
            <a:prstGeom prst="rect">
              <a:avLst/>
            </a:prstGeom>
          </p:spPr>
        </p:pic>
      </p:grpSp>
      <p:sp>
        <p:nvSpPr>
          <p:cNvPr id="10" name="Rectângulo 16"/>
          <p:cNvSpPr/>
          <p:nvPr/>
        </p:nvSpPr>
        <p:spPr>
          <a:xfrm>
            <a:off x="-33337" y="6589675"/>
            <a:ext cx="7076297" cy="400110"/>
          </a:xfrm>
          <a:prstGeom prst="rect">
            <a:avLst/>
          </a:prstGeom>
        </p:spPr>
        <p:txBody>
          <a:bodyPr wrap="square">
            <a:spAutoFit/>
          </a:bodyPr>
          <a:lstStyle/>
          <a:p>
            <a:r>
              <a:rPr lang="pt-PT" sz="1000" cap="small" spc="130" dirty="0" smtClean="0">
                <a:solidFill>
                  <a:schemeClr val="bg1">
                    <a:lumMod val="75000"/>
                  </a:schemeClr>
                </a:solidFill>
                <a:latin typeface="Arial" panose="020B0604020202020204" pitchFamily="34" charset="0"/>
                <a:cs typeface="Arial" panose="020B0604020202020204" pitchFamily="34" charset="0"/>
              </a:rPr>
              <a:t>//////// 12.julho.2016 </a:t>
            </a:r>
            <a:r>
              <a:rPr lang="pt-PT" sz="1000" cap="small" spc="130" dirty="0">
                <a:solidFill>
                  <a:schemeClr val="bg1">
                    <a:lumMod val="75000"/>
                  </a:schemeClr>
                </a:solidFill>
                <a:latin typeface="Arial" panose="020B0604020202020204" pitchFamily="34" charset="0"/>
                <a:cs typeface="Arial" panose="020B0604020202020204" pitchFamily="34" charset="0"/>
              </a:rPr>
              <a:t>/// Lisboa</a:t>
            </a:r>
          </a:p>
          <a:p>
            <a:endParaRPr lang="pt-PT" sz="1000" cap="small" spc="130" dirty="0">
              <a:solidFill>
                <a:schemeClr val="bg1">
                  <a:lumMod val="75000"/>
                </a:schemeClr>
              </a:solidFill>
              <a:latin typeface="Arial" panose="020B0604020202020204" pitchFamily="34" charset="0"/>
              <a:cs typeface="Arial" panose="020B0604020202020204" pitchFamily="34" charset="0"/>
            </a:endParaRPr>
          </a:p>
        </p:txBody>
      </p:sp>
      <p:sp>
        <p:nvSpPr>
          <p:cNvPr id="11" name="Rectângulo 16"/>
          <p:cNvSpPr/>
          <p:nvPr/>
        </p:nvSpPr>
        <p:spPr>
          <a:xfrm>
            <a:off x="-33336" y="6434666"/>
            <a:ext cx="7076297" cy="246221"/>
          </a:xfrm>
          <a:prstGeom prst="rect">
            <a:avLst/>
          </a:prstGeom>
        </p:spPr>
        <p:txBody>
          <a:bodyPr wrap="square">
            <a:spAutoFit/>
          </a:bodyPr>
          <a:lstStyle/>
          <a:p>
            <a:r>
              <a:rPr lang="pt-PT" sz="1000" b="1" cap="small" spc="110" dirty="0" smtClean="0">
                <a:solidFill>
                  <a:schemeClr val="bg1">
                    <a:lumMod val="65000"/>
                  </a:schemeClr>
                </a:solidFill>
                <a:latin typeface="Arial" panose="020B0604020202020204" pitchFamily="34" charset="0"/>
                <a:cs typeface="Arial" panose="020B0604020202020204" pitchFamily="34" charset="0"/>
              </a:rPr>
              <a:t>////////</a:t>
            </a:r>
            <a:r>
              <a:rPr lang="pt-PT" sz="1000" cap="small" spc="110" dirty="0" smtClean="0">
                <a:solidFill>
                  <a:schemeClr val="bg1">
                    <a:lumMod val="65000"/>
                  </a:schemeClr>
                </a:solidFill>
                <a:latin typeface="Arial" panose="020B0604020202020204" pitchFamily="34" charset="0"/>
                <a:cs typeface="Arial" panose="020B0604020202020204" pitchFamily="34" charset="0"/>
              </a:rPr>
              <a:t> </a:t>
            </a:r>
            <a:r>
              <a:rPr lang="pt-PT" sz="1000" b="1" cap="small" spc="110" dirty="0" smtClean="0">
                <a:solidFill>
                  <a:schemeClr val="bg1">
                    <a:lumMod val="65000"/>
                  </a:schemeClr>
                </a:solidFill>
                <a:latin typeface="Arial" panose="020B0604020202020204" pitchFamily="34" charset="0"/>
                <a:cs typeface="Arial" panose="020B0604020202020204" pitchFamily="34" charset="0"/>
              </a:rPr>
              <a:t>Sessão de Esclarecimentos sobre o Ciclo Urbano da Água</a:t>
            </a:r>
            <a:endParaRPr lang="pt-PT" sz="1000" cap="small" spc="110" dirty="0">
              <a:solidFill>
                <a:schemeClr val="bg1">
                  <a:lumMod val="65000"/>
                </a:schemeClr>
              </a:solidFill>
              <a:latin typeface="Arial" panose="020B0604020202020204" pitchFamily="34" charset="0"/>
              <a:cs typeface="Arial" panose="020B0604020202020204" pitchFamily="34" charset="0"/>
            </a:endParaRPr>
          </a:p>
        </p:txBody>
      </p:sp>
      <p:sp>
        <p:nvSpPr>
          <p:cNvPr id="12" name="Rectângulo 16"/>
          <p:cNvSpPr/>
          <p:nvPr/>
        </p:nvSpPr>
        <p:spPr>
          <a:xfrm>
            <a:off x="340490" y="488352"/>
            <a:ext cx="8006068" cy="369332"/>
          </a:xfrm>
          <a:prstGeom prst="rect">
            <a:avLst/>
          </a:prstGeom>
        </p:spPr>
        <p:txBody>
          <a:bodyPr wrap="square">
            <a:spAutoFit/>
          </a:bodyPr>
          <a:lstStyle/>
          <a:p>
            <a:pPr>
              <a:spcAft>
                <a:spcPts val="600"/>
              </a:spcAft>
              <a:buClr>
                <a:schemeClr val="accent6">
                  <a:lumMod val="75000"/>
                </a:schemeClr>
              </a:buClr>
            </a:pPr>
            <a:r>
              <a:rPr lang="pt-PT" b="1" cap="small" spc="130" dirty="0" smtClean="0">
                <a:solidFill>
                  <a:schemeClr val="accent6">
                    <a:lumMod val="75000"/>
                  </a:schemeClr>
                </a:solidFill>
                <a:latin typeface="Arial" panose="020B0604020202020204" pitchFamily="34" charset="0"/>
                <a:cs typeface="Arial" panose="020B0604020202020204" pitchFamily="34" charset="0"/>
              </a:rPr>
              <a:t>Competências da AG em Matéria de Contratação Pública</a:t>
            </a:r>
            <a:endParaRPr lang="pt-PT" b="1" cap="small" spc="130" dirty="0">
              <a:solidFill>
                <a:schemeClr val="accent6">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43823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957923" y="1012692"/>
            <a:ext cx="5186077" cy="52137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7" name="CaixaDeTexto 6"/>
          <p:cNvSpPr txBox="1"/>
          <p:nvPr/>
        </p:nvSpPr>
        <p:spPr>
          <a:xfrm>
            <a:off x="347391" y="2248144"/>
            <a:ext cx="3150905" cy="1569660"/>
          </a:xfrm>
          <a:prstGeom prst="rect">
            <a:avLst/>
          </a:prstGeom>
          <a:noFill/>
        </p:spPr>
        <p:txBody>
          <a:bodyPr wrap="square" rtlCol="0">
            <a:spAutoFit/>
          </a:bodyPr>
          <a:lstStyle/>
          <a:p>
            <a:r>
              <a:rPr lang="pt-PT" sz="1600" dirty="0" smtClean="0">
                <a:latin typeface="Arial" panose="020B0604020202020204" pitchFamily="34" charset="0"/>
                <a:cs typeface="Arial" panose="020B0604020202020204" pitchFamily="34" charset="0"/>
              </a:rPr>
              <a:t>O </a:t>
            </a:r>
            <a:r>
              <a:rPr lang="pt-PT" sz="1600" b="1" dirty="0" smtClean="0">
                <a:latin typeface="Arial" panose="020B0604020202020204" pitchFamily="34" charset="0"/>
                <a:cs typeface="Arial" panose="020B0604020202020204" pitchFamily="34" charset="0"/>
              </a:rPr>
              <a:t>incumprimento</a:t>
            </a:r>
            <a:r>
              <a:rPr lang="pt-PT" sz="1600" dirty="0" smtClean="0">
                <a:latin typeface="Arial" panose="020B0604020202020204" pitchFamily="34" charset="0"/>
                <a:cs typeface="Arial" panose="020B0604020202020204" pitchFamily="34" charset="0"/>
              </a:rPr>
              <a:t> da legislação nacional e comunitária em matéria de contratação pública deve ser evitada porque leva à aplicação de </a:t>
            </a:r>
            <a:r>
              <a:rPr lang="pt-PT" sz="1600" b="1" u="sng" dirty="0" smtClean="0">
                <a:latin typeface="Arial" panose="020B0604020202020204" pitchFamily="34" charset="0"/>
                <a:cs typeface="Arial" panose="020B0604020202020204" pitchFamily="34" charset="0"/>
              </a:rPr>
              <a:t>Correções Financeiras</a:t>
            </a:r>
            <a:r>
              <a:rPr lang="pt-PT" sz="1600" b="1" dirty="0" smtClean="0">
                <a:latin typeface="Arial" panose="020B0604020202020204" pitchFamily="34" charset="0"/>
                <a:cs typeface="Arial" panose="020B0604020202020204" pitchFamily="34" charset="0"/>
              </a:rPr>
              <a:t>.</a:t>
            </a:r>
            <a:endParaRPr lang="pt-PT" sz="1600" b="1" dirty="0">
              <a:latin typeface="Arial" panose="020B0604020202020204" pitchFamily="34" charset="0"/>
              <a:cs typeface="Arial" panose="020B0604020202020204" pitchFamily="34" charset="0"/>
            </a:endParaRPr>
          </a:p>
        </p:txBody>
      </p:sp>
      <p:sp>
        <p:nvSpPr>
          <p:cNvPr id="10" name="CaixaDeTexto 9"/>
          <p:cNvSpPr txBox="1"/>
          <p:nvPr/>
        </p:nvSpPr>
        <p:spPr>
          <a:xfrm>
            <a:off x="4182651" y="1606129"/>
            <a:ext cx="4320480" cy="646331"/>
          </a:xfrm>
          <a:prstGeom prst="rect">
            <a:avLst/>
          </a:prstGeom>
          <a:noFill/>
        </p:spPr>
        <p:txBody>
          <a:bodyPr wrap="square" rtlCol="0">
            <a:spAutoFit/>
          </a:bodyPr>
          <a:lstStyle/>
          <a:p>
            <a:r>
              <a:rPr lang="pt-PT" sz="1200" dirty="0" smtClean="0">
                <a:solidFill>
                  <a:schemeClr val="bg1">
                    <a:lumMod val="50000"/>
                  </a:schemeClr>
                </a:solidFill>
                <a:latin typeface="Arial" panose="020B0604020202020204" pitchFamily="34" charset="0"/>
                <a:cs typeface="Arial" panose="020B0604020202020204" pitchFamily="34" charset="0"/>
              </a:rPr>
              <a:t>(Tabela </a:t>
            </a:r>
            <a:r>
              <a:rPr lang="pt-PT" sz="1200" dirty="0">
                <a:solidFill>
                  <a:schemeClr val="bg1">
                    <a:lumMod val="50000"/>
                  </a:schemeClr>
                </a:solidFill>
                <a:latin typeface="Arial" panose="020B0604020202020204" pitchFamily="34" charset="0"/>
                <a:cs typeface="Arial" panose="020B0604020202020204" pitchFamily="34" charset="0"/>
              </a:rPr>
              <a:t>anexa a </a:t>
            </a:r>
            <a:r>
              <a:rPr lang="pt-PT" sz="1200" dirty="0" smtClean="0">
                <a:solidFill>
                  <a:schemeClr val="bg1">
                    <a:lumMod val="50000"/>
                  </a:schemeClr>
                </a:solidFill>
                <a:latin typeface="Arial" panose="020B0604020202020204" pitchFamily="34" charset="0"/>
                <a:cs typeface="Arial" panose="020B0604020202020204" pitchFamily="34" charset="0"/>
              </a:rPr>
              <a:t>Decisão </a:t>
            </a:r>
            <a:r>
              <a:rPr lang="pt-PT" sz="1200" dirty="0">
                <a:solidFill>
                  <a:schemeClr val="bg1">
                    <a:lumMod val="50000"/>
                  </a:schemeClr>
                </a:solidFill>
                <a:latin typeface="Arial" panose="020B0604020202020204" pitchFamily="34" charset="0"/>
                <a:cs typeface="Arial" panose="020B0604020202020204" pitchFamily="34" charset="0"/>
              </a:rPr>
              <a:t>da </a:t>
            </a:r>
            <a:r>
              <a:rPr lang="pt-PT" sz="1200" dirty="0" smtClean="0">
                <a:solidFill>
                  <a:schemeClr val="bg1">
                    <a:lumMod val="50000"/>
                  </a:schemeClr>
                </a:solidFill>
                <a:latin typeface="Arial" panose="020B0604020202020204" pitchFamily="34" charset="0"/>
                <a:cs typeface="Arial" panose="020B0604020202020204" pitchFamily="34" charset="0"/>
              </a:rPr>
              <a:t>Comissão </a:t>
            </a:r>
            <a:r>
              <a:rPr lang="pt-PT" sz="1200" dirty="0">
                <a:solidFill>
                  <a:schemeClr val="bg1">
                    <a:lumMod val="50000"/>
                  </a:schemeClr>
                </a:solidFill>
                <a:latin typeface="Arial" panose="020B0604020202020204" pitchFamily="34" charset="0"/>
                <a:cs typeface="Arial" panose="020B0604020202020204" pitchFamily="34" charset="0"/>
              </a:rPr>
              <a:t>Europeia C(2013) 9527, de </a:t>
            </a:r>
            <a:r>
              <a:rPr lang="pt-PT" sz="1200" dirty="0" smtClean="0">
                <a:solidFill>
                  <a:schemeClr val="bg1">
                    <a:lumMod val="50000"/>
                  </a:schemeClr>
                </a:solidFill>
                <a:latin typeface="Arial" panose="020B0604020202020204" pitchFamily="34" charset="0"/>
                <a:cs typeface="Arial" panose="020B0604020202020204" pitchFamily="34" charset="0"/>
              </a:rPr>
              <a:t>19/12/2013) e (Art.23º do DL159/2014, de 27 de Outubro) – Redução ou revogação do apoio:</a:t>
            </a:r>
            <a:endParaRPr lang="pt-PT" sz="1200" dirty="0">
              <a:solidFill>
                <a:schemeClr val="bg1">
                  <a:lumMod val="50000"/>
                </a:schemeClr>
              </a:solidFill>
              <a:latin typeface="Arial" panose="020B0604020202020204" pitchFamily="34" charset="0"/>
              <a:cs typeface="Arial" panose="020B0604020202020204" pitchFamily="34" charset="0"/>
            </a:endParaRPr>
          </a:p>
        </p:txBody>
      </p:sp>
      <p:sp>
        <p:nvSpPr>
          <p:cNvPr id="12" name="CaixaDeTexto 11"/>
          <p:cNvSpPr txBox="1"/>
          <p:nvPr/>
        </p:nvSpPr>
        <p:spPr>
          <a:xfrm>
            <a:off x="4182651" y="2444856"/>
            <a:ext cx="4736621" cy="3616375"/>
          </a:xfrm>
          <a:prstGeom prst="rect">
            <a:avLst/>
          </a:prstGeom>
          <a:noFill/>
        </p:spPr>
        <p:txBody>
          <a:bodyPr wrap="square" rtlCol="0">
            <a:spAutoFit/>
          </a:bodyPr>
          <a:lstStyle/>
          <a:p>
            <a:pPr>
              <a:spcBef>
                <a:spcPts val="600"/>
              </a:spcBef>
            </a:pPr>
            <a:r>
              <a:rPr lang="pt-PT" sz="1600" b="1" dirty="0">
                <a:latin typeface="Arial" panose="020B0604020202020204" pitchFamily="34" charset="0"/>
                <a:cs typeface="Arial" panose="020B0604020202020204" pitchFamily="34" charset="0"/>
              </a:rPr>
              <a:t>2</a:t>
            </a:r>
            <a:r>
              <a:rPr lang="pt-PT" sz="1600" dirty="0">
                <a:latin typeface="Arial" panose="020B0604020202020204" pitchFamily="34" charset="0"/>
                <a:cs typeface="Arial" panose="020B0604020202020204" pitchFamily="34" charset="0"/>
              </a:rPr>
              <a:t> – Constituem fundamentos suscetíveis de determinar a redução do apoio à operação ou à despesa, ou, mantendo-se a situação, a sua revogação, designadamente e quando aplicável</a:t>
            </a:r>
            <a:r>
              <a:rPr lang="pt-PT" sz="1600" dirty="0" smtClean="0">
                <a:latin typeface="Arial" panose="020B0604020202020204" pitchFamily="34" charset="0"/>
                <a:cs typeface="Arial" panose="020B0604020202020204" pitchFamily="34" charset="0"/>
              </a:rPr>
              <a:t>:</a:t>
            </a:r>
          </a:p>
          <a:p>
            <a:pPr marL="361950">
              <a:spcBef>
                <a:spcPts val="600"/>
              </a:spcBef>
            </a:pPr>
            <a:r>
              <a:rPr lang="pt-PT" sz="1600" dirty="0" smtClean="0">
                <a:latin typeface="Arial" panose="020B0604020202020204" pitchFamily="34" charset="0"/>
                <a:cs typeface="Arial" panose="020B0604020202020204" pitchFamily="34" charset="0"/>
              </a:rPr>
              <a:t>g) O desrespeito pelo disposto na legislação europeia e nacional aplicável e na regulamentação específica dos PO e PDR, </a:t>
            </a:r>
            <a:r>
              <a:rPr lang="pt-PT" sz="1600" b="1" u="sng" dirty="0" smtClean="0">
                <a:latin typeface="Arial" panose="020B0604020202020204" pitchFamily="34" charset="0"/>
                <a:cs typeface="Arial" panose="020B0604020202020204" pitchFamily="34" charset="0"/>
              </a:rPr>
              <a:t>nomeadamente em matéria de contratação pública </a:t>
            </a:r>
            <a:r>
              <a:rPr lang="pt-PT" sz="1600" dirty="0" smtClean="0">
                <a:latin typeface="Arial" panose="020B0604020202020204" pitchFamily="34" charset="0"/>
                <a:cs typeface="Arial" panose="020B0604020202020204" pitchFamily="34" charset="0"/>
              </a:rPr>
              <a:t>e instrumentos financeiros, devendo, neste caso, aplicar-se uma redução proporcional à gravidade do incumprimento, sem prejuízo </a:t>
            </a:r>
            <a:r>
              <a:rPr lang="pt-PT" sz="1600" b="1" u="sng" dirty="0" smtClean="0">
                <a:latin typeface="Arial" panose="020B0604020202020204" pitchFamily="34" charset="0"/>
                <a:cs typeface="Arial" panose="020B0604020202020204" pitchFamily="34" charset="0"/>
              </a:rPr>
              <a:t>designadamente </a:t>
            </a:r>
            <a:r>
              <a:rPr lang="pt-PT" sz="1600" b="1" u="sng" dirty="0">
                <a:latin typeface="Arial" panose="020B0604020202020204" pitchFamily="34" charset="0"/>
                <a:cs typeface="Arial" panose="020B0604020202020204" pitchFamily="34" charset="0"/>
              </a:rPr>
              <a:t>na tabela das correções financeiras aprovada pela Comissão </a:t>
            </a:r>
            <a:r>
              <a:rPr lang="pt-PT" sz="1600" b="1" u="sng" dirty="0" smtClean="0">
                <a:latin typeface="Arial" panose="020B0604020202020204" pitchFamily="34" charset="0"/>
                <a:cs typeface="Arial" panose="020B0604020202020204" pitchFamily="34" charset="0"/>
              </a:rPr>
              <a:t>Europeia.</a:t>
            </a:r>
            <a:endParaRPr lang="pt-PT" sz="1600" dirty="0">
              <a:latin typeface="Arial" panose="020B0604020202020204" pitchFamily="34" charset="0"/>
              <a:cs typeface="Arial" panose="020B0604020202020204" pitchFamily="34" charset="0"/>
            </a:endParaRPr>
          </a:p>
        </p:txBody>
      </p:sp>
      <p:sp>
        <p:nvSpPr>
          <p:cNvPr id="13" name="CaixaDeTexto 12"/>
          <p:cNvSpPr txBox="1"/>
          <p:nvPr/>
        </p:nvSpPr>
        <p:spPr>
          <a:xfrm>
            <a:off x="473960" y="4680138"/>
            <a:ext cx="3024336" cy="954107"/>
          </a:xfrm>
          <a:prstGeom prst="rect">
            <a:avLst/>
          </a:prstGeom>
          <a:noFill/>
        </p:spPr>
        <p:txBody>
          <a:bodyPr wrap="square" rtlCol="0">
            <a:spAutoFit/>
          </a:bodyPr>
          <a:lstStyle/>
          <a:p>
            <a:pPr algn="ctr"/>
            <a:r>
              <a:rPr lang="pt-PT" sz="2800" b="1" dirty="0" smtClean="0">
                <a:solidFill>
                  <a:schemeClr val="bg1">
                    <a:lumMod val="65000"/>
                  </a:schemeClr>
                </a:solidFill>
              </a:rPr>
              <a:t>Perda de Fundos</a:t>
            </a:r>
          </a:p>
          <a:p>
            <a:pPr algn="ctr"/>
            <a:r>
              <a:rPr lang="pt-PT" sz="2800" b="1" dirty="0" smtClean="0">
                <a:solidFill>
                  <a:schemeClr val="bg1">
                    <a:lumMod val="65000"/>
                  </a:schemeClr>
                </a:solidFill>
              </a:rPr>
              <a:t>5% a 100%</a:t>
            </a:r>
            <a:endParaRPr lang="pt-PT" sz="2800" b="1" dirty="0">
              <a:solidFill>
                <a:schemeClr val="bg1">
                  <a:lumMod val="65000"/>
                </a:schemeClr>
              </a:solidFill>
            </a:endParaRPr>
          </a:p>
        </p:txBody>
      </p:sp>
      <p:sp>
        <p:nvSpPr>
          <p:cNvPr id="11" name="Rectângulo 16"/>
          <p:cNvSpPr/>
          <p:nvPr/>
        </p:nvSpPr>
        <p:spPr>
          <a:xfrm>
            <a:off x="340490" y="108655"/>
            <a:ext cx="8803510" cy="400110"/>
          </a:xfrm>
          <a:prstGeom prst="rect">
            <a:avLst/>
          </a:prstGeom>
        </p:spPr>
        <p:txBody>
          <a:bodyPr wrap="square">
            <a:spAutoFit/>
          </a:bodyPr>
          <a:lstStyle/>
          <a:p>
            <a:pPr>
              <a:spcAft>
                <a:spcPts val="600"/>
              </a:spcAft>
              <a:buClr>
                <a:schemeClr val="accent6">
                  <a:lumMod val="75000"/>
                </a:schemeClr>
              </a:buClr>
            </a:pPr>
            <a:r>
              <a:rPr lang="pt-PT" sz="2000" cap="small" spc="130" dirty="0">
                <a:solidFill>
                  <a:schemeClr val="bg1">
                    <a:lumMod val="75000"/>
                  </a:schemeClr>
                </a:solidFill>
                <a:latin typeface="Arial" panose="020B0604020202020204" pitchFamily="34" charset="0"/>
                <a:cs typeface="Arial" panose="020B0604020202020204" pitchFamily="34" charset="0"/>
              </a:rPr>
              <a:t>1</a:t>
            </a:r>
            <a:r>
              <a:rPr lang="pt-PT" sz="2000" cap="small" spc="130" dirty="0" smtClean="0">
                <a:solidFill>
                  <a:schemeClr val="bg1">
                    <a:lumMod val="75000"/>
                  </a:schemeClr>
                </a:solidFill>
                <a:latin typeface="Arial" panose="020B0604020202020204" pitchFamily="34" charset="0"/>
                <a:cs typeface="Arial" panose="020B0604020202020204" pitchFamily="34" charset="0"/>
              </a:rPr>
              <a:t> /// Contratação Pública</a:t>
            </a:r>
            <a:endParaRPr lang="pt-PT" sz="2000" cap="small" spc="130" dirty="0">
              <a:solidFill>
                <a:schemeClr val="bg1">
                  <a:lumMod val="75000"/>
                </a:schemeClr>
              </a:solidFill>
              <a:latin typeface="Arial" panose="020B0604020202020204" pitchFamily="34" charset="0"/>
              <a:cs typeface="Arial" panose="020B0604020202020204" pitchFamily="34" charset="0"/>
            </a:endParaRPr>
          </a:p>
        </p:txBody>
      </p:sp>
      <p:grpSp>
        <p:nvGrpSpPr>
          <p:cNvPr id="15" name="Grupo 14"/>
          <p:cNvGrpSpPr/>
          <p:nvPr/>
        </p:nvGrpSpPr>
        <p:grpSpPr>
          <a:xfrm>
            <a:off x="4924735" y="6381501"/>
            <a:ext cx="4087442" cy="423335"/>
            <a:chOff x="4745272" y="6379632"/>
            <a:chExt cx="4087442" cy="423335"/>
          </a:xfrm>
        </p:grpSpPr>
        <p:pic>
          <p:nvPicPr>
            <p:cNvPr id="1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r="20884" b="-13843"/>
            <a:stretch/>
          </p:blipFill>
          <p:spPr>
            <a:xfrm>
              <a:off x="4745272" y="6384424"/>
              <a:ext cx="2176523" cy="367250"/>
            </a:xfrm>
            <a:prstGeom prst="rect">
              <a:avLst/>
            </a:prstGeom>
          </p:spPr>
        </p:pic>
        <p:pic>
          <p:nvPicPr>
            <p:cNvPr id="17" name="Picture 18"/>
            <p:cNvPicPr>
              <a:picLocks noChangeAspect="1"/>
            </p:cNvPicPr>
            <p:nvPr/>
          </p:nvPicPr>
          <p:blipFill rotWithShape="1">
            <a:blip r:embed="rId3">
              <a:extLst>
                <a:ext uri="{28A0092B-C50C-407E-A947-70E740481C1C}">
                  <a14:useLocalDpi xmlns:a14="http://schemas.microsoft.com/office/drawing/2010/main" val="0"/>
                </a:ext>
              </a:extLst>
            </a:blip>
            <a:srcRect l="25787" t="12679" r="54353" b="11707"/>
            <a:stretch/>
          </p:blipFill>
          <p:spPr>
            <a:xfrm>
              <a:off x="7014545" y="6379632"/>
              <a:ext cx="1818169" cy="423335"/>
            </a:xfrm>
            <a:prstGeom prst="rect">
              <a:avLst/>
            </a:prstGeom>
          </p:spPr>
        </p:pic>
      </p:grpSp>
      <p:sp>
        <p:nvSpPr>
          <p:cNvPr id="18" name="Rectângulo 16"/>
          <p:cNvSpPr/>
          <p:nvPr/>
        </p:nvSpPr>
        <p:spPr>
          <a:xfrm>
            <a:off x="-33337" y="6589675"/>
            <a:ext cx="7076297" cy="400110"/>
          </a:xfrm>
          <a:prstGeom prst="rect">
            <a:avLst/>
          </a:prstGeom>
        </p:spPr>
        <p:txBody>
          <a:bodyPr wrap="square">
            <a:spAutoFit/>
          </a:bodyPr>
          <a:lstStyle/>
          <a:p>
            <a:r>
              <a:rPr lang="pt-PT" sz="1000" cap="small" spc="130" dirty="0" smtClean="0">
                <a:solidFill>
                  <a:schemeClr val="bg1">
                    <a:lumMod val="75000"/>
                  </a:schemeClr>
                </a:solidFill>
                <a:latin typeface="Arial" panose="020B0604020202020204" pitchFamily="34" charset="0"/>
                <a:cs typeface="Arial" panose="020B0604020202020204" pitchFamily="34" charset="0"/>
              </a:rPr>
              <a:t>//////// 12.julho.2016 </a:t>
            </a:r>
            <a:r>
              <a:rPr lang="pt-PT" sz="1000" cap="small" spc="130" dirty="0">
                <a:solidFill>
                  <a:schemeClr val="bg1">
                    <a:lumMod val="75000"/>
                  </a:schemeClr>
                </a:solidFill>
                <a:latin typeface="Arial" panose="020B0604020202020204" pitchFamily="34" charset="0"/>
                <a:cs typeface="Arial" panose="020B0604020202020204" pitchFamily="34" charset="0"/>
              </a:rPr>
              <a:t>/// Lisboa</a:t>
            </a:r>
          </a:p>
          <a:p>
            <a:endParaRPr lang="pt-PT" sz="1000" cap="small" spc="130" dirty="0">
              <a:solidFill>
                <a:schemeClr val="bg1">
                  <a:lumMod val="75000"/>
                </a:schemeClr>
              </a:solidFill>
              <a:latin typeface="Arial" panose="020B0604020202020204" pitchFamily="34" charset="0"/>
              <a:cs typeface="Arial" panose="020B0604020202020204" pitchFamily="34" charset="0"/>
            </a:endParaRPr>
          </a:p>
        </p:txBody>
      </p:sp>
      <p:sp>
        <p:nvSpPr>
          <p:cNvPr id="19" name="Rectângulo 16"/>
          <p:cNvSpPr/>
          <p:nvPr/>
        </p:nvSpPr>
        <p:spPr>
          <a:xfrm>
            <a:off x="-33336" y="6434666"/>
            <a:ext cx="7076297" cy="246221"/>
          </a:xfrm>
          <a:prstGeom prst="rect">
            <a:avLst/>
          </a:prstGeom>
        </p:spPr>
        <p:txBody>
          <a:bodyPr wrap="square">
            <a:spAutoFit/>
          </a:bodyPr>
          <a:lstStyle/>
          <a:p>
            <a:r>
              <a:rPr lang="pt-PT" sz="1000" b="1" cap="small" spc="110" dirty="0" smtClean="0">
                <a:solidFill>
                  <a:schemeClr val="bg1">
                    <a:lumMod val="65000"/>
                  </a:schemeClr>
                </a:solidFill>
                <a:latin typeface="Arial" panose="020B0604020202020204" pitchFamily="34" charset="0"/>
                <a:cs typeface="Arial" panose="020B0604020202020204" pitchFamily="34" charset="0"/>
              </a:rPr>
              <a:t>////////</a:t>
            </a:r>
            <a:r>
              <a:rPr lang="pt-PT" sz="1000" cap="small" spc="110" dirty="0" smtClean="0">
                <a:solidFill>
                  <a:schemeClr val="bg1">
                    <a:lumMod val="65000"/>
                  </a:schemeClr>
                </a:solidFill>
                <a:latin typeface="Arial" panose="020B0604020202020204" pitchFamily="34" charset="0"/>
                <a:cs typeface="Arial" panose="020B0604020202020204" pitchFamily="34" charset="0"/>
              </a:rPr>
              <a:t> </a:t>
            </a:r>
            <a:r>
              <a:rPr lang="pt-PT" sz="1000" b="1" cap="small" spc="110" dirty="0" smtClean="0">
                <a:solidFill>
                  <a:schemeClr val="bg1">
                    <a:lumMod val="65000"/>
                  </a:schemeClr>
                </a:solidFill>
                <a:latin typeface="Arial" panose="020B0604020202020204" pitchFamily="34" charset="0"/>
                <a:cs typeface="Arial" panose="020B0604020202020204" pitchFamily="34" charset="0"/>
              </a:rPr>
              <a:t>Sessão de Esclarecimentos sobre o Ciclo Urbano da Água</a:t>
            </a:r>
            <a:endParaRPr lang="pt-PT" sz="1000" cap="small" spc="110" dirty="0">
              <a:solidFill>
                <a:schemeClr val="bg1">
                  <a:lumMod val="65000"/>
                </a:schemeClr>
              </a:solidFill>
              <a:latin typeface="Arial" panose="020B0604020202020204" pitchFamily="34" charset="0"/>
              <a:cs typeface="Arial" panose="020B0604020202020204" pitchFamily="34" charset="0"/>
            </a:endParaRPr>
          </a:p>
        </p:txBody>
      </p:sp>
      <p:sp>
        <p:nvSpPr>
          <p:cNvPr id="20" name="Rectângulo 16"/>
          <p:cNvSpPr/>
          <p:nvPr/>
        </p:nvSpPr>
        <p:spPr>
          <a:xfrm>
            <a:off x="340490" y="488352"/>
            <a:ext cx="8006068" cy="369332"/>
          </a:xfrm>
          <a:prstGeom prst="rect">
            <a:avLst/>
          </a:prstGeom>
        </p:spPr>
        <p:txBody>
          <a:bodyPr wrap="square">
            <a:spAutoFit/>
          </a:bodyPr>
          <a:lstStyle/>
          <a:p>
            <a:pPr>
              <a:spcAft>
                <a:spcPts val="600"/>
              </a:spcAft>
              <a:buClr>
                <a:schemeClr val="accent6">
                  <a:lumMod val="75000"/>
                </a:schemeClr>
              </a:buClr>
            </a:pPr>
            <a:r>
              <a:rPr lang="pt-PT" b="1" cap="small" spc="130" dirty="0" smtClean="0">
                <a:solidFill>
                  <a:schemeClr val="accent6">
                    <a:lumMod val="75000"/>
                  </a:schemeClr>
                </a:solidFill>
                <a:latin typeface="Arial" panose="020B0604020202020204" pitchFamily="34" charset="0"/>
                <a:cs typeface="Arial" panose="020B0604020202020204" pitchFamily="34" charset="0"/>
              </a:rPr>
              <a:t>Consequência do Incumprimento da Contratação Pública</a:t>
            </a:r>
            <a:endParaRPr lang="pt-PT" b="1" cap="small" spc="130" dirty="0">
              <a:solidFill>
                <a:schemeClr val="accent6">
                  <a:lumMod val="75000"/>
                </a:schemeClr>
              </a:solidFill>
              <a:latin typeface="Arial" panose="020B0604020202020204" pitchFamily="34" charset="0"/>
              <a:cs typeface="Arial" panose="020B0604020202020204" pitchFamily="34" charset="0"/>
            </a:endParaRPr>
          </a:p>
        </p:txBody>
      </p:sp>
      <p:sp>
        <p:nvSpPr>
          <p:cNvPr id="22" name="Rectângulo 16"/>
          <p:cNvSpPr/>
          <p:nvPr/>
        </p:nvSpPr>
        <p:spPr>
          <a:xfrm>
            <a:off x="4182651" y="1162657"/>
            <a:ext cx="4226235" cy="461665"/>
          </a:xfrm>
          <a:prstGeom prst="rect">
            <a:avLst/>
          </a:prstGeom>
        </p:spPr>
        <p:txBody>
          <a:bodyPr wrap="square">
            <a:spAutoFit/>
          </a:bodyPr>
          <a:lstStyle/>
          <a:p>
            <a:pPr>
              <a:spcAft>
                <a:spcPts val="600"/>
              </a:spcAft>
              <a:buClr>
                <a:schemeClr val="accent6">
                  <a:lumMod val="75000"/>
                </a:schemeClr>
              </a:buClr>
            </a:pPr>
            <a:r>
              <a:rPr lang="pt-PT" sz="2400" b="1" dirty="0" smtClean="0">
                <a:solidFill>
                  <a:schemeClr val="accent5">
                    <a:lumMod val="75000"/>
                  </a:schemeClr>
                </a:solidFill>
                <a:latin typeface="Arial" panose="020B0604020202020204" pitchFamily="34" charset="0"/>
                <a:cs typeface="Arial" panose="020B0604020202020204" pitchFamily="34" charset="0"/>
              </a:rPr>
              <a:t>Correções Financeiras</a:t>
            </a:r>
            <a:endParaRPr lang="pt-PT" sz="2400" b="1" dirty="0">
              <a:solidFill>
                <a:schemeClr val="accent5">
                  <a:lumMod val="75000"/>
                </a:schemeClr>
              </a:solidFill>
              <a:latin typeface="Arial" panose="020B0604020202020204" pitchFamily="34" charset="0"/>
              <a:cs typeface="Arial" panose="020B0604020202020204" pitchFamily="34" charset="0"/>
            </a:endParaRPr>
          </a:p>
        </p:txBody>
      </p:sp>
      <p:sp>
        <p:nvSpPr>
          <p:cNvPr id="23" name="Seta para baixo 22"/>
          <p:cNvSpPr/>
          <p:nvPr/>
        </p:nvSpPr>
        <p:spPr>
          <a:xfrm rot="16200000">
            <a:off x="3453695" y="2676270"/>
            <a:ext cx="672843" cy="713407"/>
          </a:xfrm>
          <a:prstGeom prst="downArrow">
            <a:avLst/>
          </a:prstGeom>
          <a:solidFill>
            <a:schemeClr val="accent6"/>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pt-PT"/>
          </a:p>
        </p:txBody>
      </p:sp>
      <p:sp>
        <p:nvSpPr>
          <p:cNvPr id="24" name="Seta para baixo 23"/>
          <p:cNvSpPr/>
          <p:nvPr/>
        </p:nvSpPr>
        <p:spPr>
          <a:xfrm rot="5400000">
            <a:off x="3453695" y="4769531"/>
            <a:ext cx="672843" cy="713407"/>
          </a:xfrm>
          <a:prstGeom prst="downArrow">
            <a:avLst/>
          </a:prstGeom>
          <a:solidFill>
            <a:schemeClr val="accent6"/>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11147271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ixaDeTexto 7"/>
          <p:cNvSpPr txBox="1"/>
          <p:nvPr/>
        </p:nvSpPr>
        <p:spPr>
          <a:xfrm>
            <a:off x="1297846" y="3667681"/>
            <a:ext cx="6805246" cy="1631216"/>
          </a:xfrm>
          <a:prstGeom prst="rect">
            <a:avLst/>
          </a:prstGeom>
          <a:noFill/>
        </p:spPr>
        <p:txBody>
          <a:bodyPr wrap="square" rtlCol="0">
            <a:spAutoFit/>
          </a:bodyPr>
          <a:lstStyle/>
          <a:p>
            <a:pPr>
              <a:spcBef>
                <a:spcPts val="600"/>
              </a:spcBef>
              <a:spcAft>
                <a:spcPts val="600"/>
              </a:spcAft>
            </a:pPr>
            <a:r>
              <a:rPr lang="pt-PT" dirty="0" smtClean="0">
                <a:latin typeface="Arial" panose="020B0604020202020204" pitchFamily="34" charset="0"/>
                <a:cs typeface="Arial" panose="020B0604020202020204" pitchFamily="34" charset="0"/>
              </a:rPr>
              <a:t>1 </a:t>
            </a:r>
            <a:r>
              <a:rPr lang="pt-PT" dirty="0">
                <a:latin typeface="Arial" panose="020B0604020202020204" pitchFamily="34" charset="0"/>
                <a:cs typeface="Arial" panose="020B0604020202020204" pitchFamily="34" charset="0"/>
              </a:rPr>
              <a:t>— Sem prejuízo de outras obrigações previstas </a:t>
            </a:r>
            <a:r>
              <a:rPr lang="pt-PT" dirty="0" smtClean="0">
                <a:latin typeface="Arial" panose="020B0604020202020204" pitchFamily="34" charset="0"/>
                <a:cs typeface="Arial" panose="020B0604020202020204" pitchFamily="34" charset="0"/>
              </a:rPr>
              <a:t>na legislação </a:t>
            </a:r>
            <a:r>
              <a:rPr lang="pt-PT" dirty="0">
                <a:latin typeface="Arial" panose="020B0604020202020204" pitchFamily="34" charset="0"/>
                <a:cs typeface="Arial" panose="020B0604020202020204" pitchFamily="34" charset="0"/>
              </a:rPr>
              <a:t>europeia ou nacional ou na </a:t>
            </a:r>
            <a:r>
              <a:rPr lang="pt-PT" dirty="0" smtClean="0">
                <a:latin typeface="Arial" panose="020B0604020202020204" pitchFamily="34" charset="0"/>
                <a:cs typeface="Arial" panose="020B0604020202020204" pitchFamily="34" charset="0"/>
              </a:rPr>
              <a:t>regulamentação específica aplicáveis</a:t>
            </a:r>
            <a:r>
              <a:rPr lang="pt-PT" dirty="0">
                <a:latin typeface="Arial" panose="020B0604020202020204" pitchFamily="34" charset="0"/>
                <a:cs typeface="Arial" panose="020B0604020202020204" pitchFamily="34" charset="0"/>
              </a:rPr>
              <a:t>, os beneficiários ficam obrigados, quando aplicável, a:</a:t>
            </a:r>
          </a:p>
          <a:p>
            <a:pPr marL="627063">
              <a:spcBef>
                <a:spcPts val="600"/>
              </a:spcBef>
              <a:spcAft>
                <a:spcPts val="600"/>
              </a:spcAft>
            </a:pPr>
            <a:r>
              <a:rPr lang="pt-PT" i="1" dirty="0">
                <a:latin typeface="Arial" panose="020B0604020202020204" pitchFamily="34" charset="0"/>
                <a:cs typeface="Arial" panose="020B0604020202020204" pitchFamily="34" charset="0"/>
              </a:rPr>
              <a:t>f</a:t>
            </a:r>
            <a:r>
              <a:rPr lang="pt-PT" dirty="0">
                <a:latin typeface="Arial" panose="020B0604020202020204" pitchFamily="34" charset="0"/>
                <a:cs typeface="Arial" panose="020B0604020202020204" pitchFamily="34" charset="0"/>
              </a:rPr>
              <a:t>) </a:t>
            </a:r>
            <a:r>
              <a:rPr lang="pt-PT" u="sng" dirty="0">
                <a:latin typeface="Arial" panose="020B0604020202020204" pitchFamily="34" charset="0"/>
                <a:cs typeface="Arial" panose="020B0604020202020204" pitchFamily="34" charset="0"/>
              </a:rPr>
              <a:t>Repor os montantes indevidamente recebidos e </a:t>
            </a:r>
            <a:r>
              <a:rPr lang="pt-PT" u="sng" dirty="0" smtClean="0">
                <a:latin typeface="Arial" panose="020B0604020202020204" pitchFamily="34" charset="0"/>
                <a:cs typeface="Arial" panose="020B0604020202020204" pitchFamily="34" charset="0"/>
              </a:rPr>
              <a:t>cumprir as </a:t>
            </a:r>
            <a:r>
              <a:rPr lang="pt-PT" u="sng" dirty="0">
                <a:latin typeface="Arial" panose="020B0604020202020204" pitchFamily="34" charset="0"/>
                <a:cs typeface="Arial" panose="020B0604020202020204" pitchFamily="34" charset="0"/>
              </a:rPr>
              <a:t>sanções administrativas </a:t>
            </a:r>
            <a:r>
              <a:rPr lang="pt-PT" u="sng" dirty="0" smtClean="0">
                <a:latin typeface="Arial" panose="020B0604020202020204" pitchFamily="34" charset="0"/>
                <a:cs typeface="Arial" panose="020B0604020202020204" pitchFamily="34" charset="0"/>
              </a:rPr>
              <a:t>aplicadas</a:t>
            </a:r>
            <a:r>
              <a:rPr lang="pt-PT" dirty="0" smtClean="0">
                <a:latin typeface="Arial" panose="020B0604020202020204" pitchFamily="34" charset="0"/>
                <a:cs typeface="Arial" panose="020B0604020202020204" pitchFamily="34" charset="0"/>
              </a:rPr>
              <a:t>;</a:t>
            </a:r>
            <a:endParaRPr lang="pt-PT" dirty="0">
              <a:latin typeface="Arial" panose="020B0604020202020204" pitchFamily="34" charset="0"/>
              <a:cs typeface="Arial" panose="020B0604020202020204" pitchFamily="34" charset="0"/>
            </a:endParaRPr>
          </a:p>
        </p:txBody>
      </p:sp>
      <p:sp>
        <p:nvSpPr>
          <p:cNvPr id="9" name="Rectângulo 16"/>
          <p:cNvSpPr/>
          <p:nvPr/>
        </p:nvSpPr>
        <p:spPr>
          <a:xfrm>
            <a:off x="340490" y="108655"/>
            <a:ext cx="8803510" cy="400110"/>
          </a:xfrm>
          <a:prstGeom prst="rect">
            <a:avLst/>
          </a:prstGeom>
        </p:spPr>
        <p:txBody>
          <a:bodyPr wrap="square">
            <a:spAutoFit/>
          </a:bodyPr>
          <a:lstStyle/>
          <a:p>
            <a:pPr>
              <a:spcAft>
                <a:spcPts val="600"/>
              </a:spcAft>
              <a:buClr>
                <a:schemeClr val="accent6">
                  <a:lumMod val="75000"/>
                </a:schemeClr>
              </a:buClr>
            </a:pPr>
            <a:r>
              <a:rPr lang="pt-PT" sz="2000" cap="small" spc="130" dirty="0">
                <a:solidFill>
                  <a:schemeClr val="bg1">
                    <a:lumMod val="75000"/>
                  </a:schemeClr>
                </a:solidFill>
                <a:latin typeface="Arial" panose="020B0604020202020204" pitchFamily="34" charset="0"/>
                <a:cs typeface="Arial" panose="020B0604020202020204" pitchFamily="34" charset="0"/>
              </a:rPr>
              <a:t>1</a:t>
            </a:r>
            <a:r>
              <a:rPr lang="pt-PT" sz="2000" cap="small" spc="130" dirty="0" smtClean="0">
                <a:solidFill>
                  <a:schemeClr val="bg1">
                    <a:lumMod val="75000"/>
                  </a:schemeClr>
                </a:solidFill>
                <a:latin typeface="Arial" panose="020B0604020202020204" pitchFamily="34" charset="0"/>
                <a:cs typeface="Arial" panose="020B0604020202020204" pitchFamily="34" charset="0"/>
              </a:rPr>
              <a:t> /// Contratação Pública</a:t>
            </a:r>
            <a:endParaRPr lang="pt-PT" sz="2000" cap="small" spc="130" dirty="0">
              <a:solidFill>
                <a:schemeClr val="bg1">
                  <a:lumMod val="75000"/>
                </a:schemeClr>
              </a:solidFill>
              <a:latin typeface="Arial" panose="020B0604020202020204" pitchFamily="34" charset="0"/>
              <a:cs typeface="Arial" panose="020B0604020202020204" pitchFamily="34" charset="0"/>
            </a:endParaRPr>
          </a:p>
        </p:txBody>
      </p:sp>
      <p:grpSp>
        <p:nvGrpSpPr>
          <p:cNvPr id="10" name="Grupo 9"/>
          <p:cNvGrpSpPr/>
          <p:nvPr/>
        </p:nvGrpSpPr>
        <p:grpSpPr>
          <a:xfrm>
            <a:off x="4924735" y="6381501"/>
            <a:ext cx="4087442" cy="423335"/>
            <a:chOff x="4745272" y="6379632"/>
            <a:chExt cx="4087442" cy="423335"/>
          </a:xfrm>
        </p:grpSpPr>
        <p:pic>
          <p:nvPicPr>
            <p:cNvPr id="11" name="Picture 5"/>
            <p:cNvPicPr>
              <a:picLocks noChangeAspect="1"/>
            </p:cNvPicPr>
            <p:nvPr/>
          </p:nvPicPr>
          <p:blipFill rotWithShape="1">
            <a:blip r:embed="rId2" cstate="print">
              <a:extLst>
                <a:ext uri="{28A0092B-C50C-407E-A947-70E740481C1C}">
                  <a14:useLocalDpi xmlns:a14="http://schemas.microsoft.com/office/drawing/2010/main" val="0"/>
                </a:ext>
              </a:extLst>
            </a:blip>
            <a:srcRect r="20884" b="-13843"/>
            <a:stretch/>
          </p:blipFill>
          <p:spPr>
            <a:xfrm>
              <a:off x="4745272" y="6384424"/>
              <a:ext cx="2176523" cy="367250"/>
            </a:xfrm>
            <a:prstGeom prst="rect">
              <a:avLst/>
            </a:prstGeom>
          </p:spPr>
        </p:pic>
        <p:pic>
          <p:nvPicPr>
            <p:cNvPr id="12" name="Picture 18"/>
            <p:cNvPicPr>
              <a:picLocks noChangeAspect="1"/>
            </p:cNvPicPr>
            <p:nvPr/>
          </p:nvPicPr>
          <p:blipFill rotWithShape="1">
            <a:blip r:embed="rId3">
              <a:extLst>
                <a:ext uri="{28A0092B-C50C-407E-A947-70E740481C1C}">
                  <a14:useLocalDpi xmlns:a14="http://schemas.microsoft.com/office/drawing/2010/main" val="0"/>
                </a:ext>
              </a:extLst>
            </a:blip>
            <a:srcRect l="25787" t="12679" r="54353" b="11707"/>
            <a:stretch/>
          </p:blipFill>
          <p:spPr>
            <a:xfrm>
              <a:off x="7014545" y="6379632"/>
              <a:ext cx="1818169" cy="423335"/>
            </a:xfrm>
            <a:prstGeom prst="rect">
              <a:avLst/>
            </a:prstGeom>
          </p:spPr>
        </p:pic>
      </p:grpSp>
      <p:sp>
        <p:nvSpPr>
          <p:cNvPr id="13" name="Rectângulo 16"/>
          <p:cNvSpPr/>
          <p:nvPr/>
        </p:nvSpPr>
        <p:spPr>
          <a:xfrm>
            <a:off x="-33337" y="6589675"/>
            <a:ext cx="7076297" cy="400110"/>
          </a:xfrm>
          <a:prstGeom prst="rect">
            <a:avLst/>
          </a:prstGeom>
        </p:spPr>
        <p:txBody>
          <a:bodyPr wrap="square">
            <a:spAutoFit/>
          </a:bodyPr>
          <a:lstStyle/>
          <a:p>
            <a:r>
              <a:rPr lang="pt-PT" sz="1000" cap="small" spc="130" dirty="0" smtClean="0">
                <a:solidFill>
                  <a:schemeClr val="bg1">
                    <a:lumMod val="75000"/>
                  </a:schemeClr>
                </a:solidFill>
                <a:latin typeface="Arial" panose="020B0604020202020204" pitchFamily="34" charset="0"/>
                <a:cs typeface="Arial" panose="020B0604020202020204" pitchFamily="34" charset="0"/>
              </a:rPr>
              <a:t>//////// 12.julho.2016 </a:t>
            </a:r>
            <a:r>
              <a:rPr lang="pt-PT" sz="1000" cap="small" spc="130" dirty="0">
                <a:solidFill>
                  <a:schemeClr val="bg1">
                    <a:lumMod val="75000"/>
                  </a:schemeClr>
                </a:solidFill>
                <a:latin typeface="Arial" panose="020B0604020202020204" pitchFamily="34" charset="0"/>
                <a:cs typeface="Arial" panose="020B0604020202020204" pitchFamily="34" charset="0"/>
              </a:rPr>
              <a:t>/// Lisboa</a:t>
            </a:r>
          </a:p>
          <a:p>
            <a:endParaRPr lang="pt-PT" sz="1000" cap="small" spc="130" dirty="0">
              <a:solidFill>
                <a:schemeClr val="bg1">
                  <a:lumMod val="75000"/>
                </a:schemeClr>
              </a:solidFill>
              <a:latin typeface="Arial" panose="020B0604020202020204" pitchFamily="34" charset="0"/>
              <a:cs typeface="Arial" panose="020B0604020202020204" pitchFamily="34" charset="0"/>
            </a:endParaRPr>
          </a:p>
        </p:txBody>
      </p:sp>
      <p:sp>
        <p:nvSpPr>
          <p:cNvPr id="14" name="Rectângulo 16"/>
          <p:cNvSpPr/>
          <p:nvPr/>
        </p:nvSpPr>
        <p:spPr>
          <a:xfrm>
            <a:off x="-33336" y="6434666"/>
            <a:ext cx="7076297" cy="246221"/>
          </a:xfrm>
          <a:prstGeom prst="rect">
            <a:avLst/>
          </a:prstGeom>
        </p:spPr>
        <p:txBody>
          <a:bodyPr wrap="square">
            <a:spAutoFit/>
          </a:bodyPr>
          <a:lstStyle/>
          <a:p>
            <a:r>
              <a:rPr lang="pt-PT" sz="1000" b="1" cap="small" spc="110" dirty="0" smtClean="0">
                <a:solidFill>
                  <a:schemeClr val="bg1">
                    <a:lumMod val="65000"/>
                  </a:schemeClr>
                </a:solidFill>
                <a:latin typeface="Arial" panose="020B0604020202020204" pitchFamily="34" charset="0"/>
                <a:cs typeface="Arial" panose="020B0604020202020204" pitchFamily="34" charset="0"/>
              </a:rPr>
              <a:t>////////</a:t>
            </a:r>
            <a:r>
              <a:rPr lang="pt-PT" sz="1000" cap="small" spc="110" dirty="0" smtClean="0">
                <a:solidFill>
                  <a:schemeClr val="bg1">
                    <a:lumMod val="65000"/>
                  </a:schemeClr>
                </a:solidFill>
                <a:latin typeface="Arial" panose="020B0604020202020204" pitchFamily="34" charset="0"/>
                <a:cs typeface="Arial" panose="020B0604020202020204" pitchFamily="34" charset="0"/>
              </a:rPr>
              <a:t> </a:t>
            </a:r>
            <a:r>
              <a:rPr lang="pt-PT" sz="1000" b="1" cap="small" spc="110" dirty="0" smtClean="0">
                <a:solidFill>
                  <a:schemeClr val="bg1">
                    <a:lumMod val="65000"/>
                  </a:schemeClr>
                </a:solidFill>
                <a:latin typeface="Arial" panose="020B0604020202020204" pitchFamily="34" charset="0"/>
                <a:cs typeface="Arial" panose="020B0604020202020204" pitchFamily="34" charset="0"/>
              </a:rPr>
              <a:t>Sessão de Esclarecimentos sobre o Ciclo Urbano da Água</a:t>
            </a:r>
            <a:endParaRPr lang="pt-PT" sz="1000" cap="small" spc="110" dirty="0">
              <a:solidFill>
                <a:schemeClr val="bg1">
                  <a:lumMod val="65000"/>
                </a:schemeClr>
              </a:solidFill>
              <a:latin typeface="Arial" panose="020B0604020202020204" pitchFamily="34" charset="0"/>
              <a:cs typeface="Arial" panose="020B0604020202020204" pitchFamily="34" charset="0"/>
            </a:endParaRPr>
          </a:p>
        </p:txBody>
      </p:sp>
      <p:sp>
        <p:nvSpPr>
          <p:cNvPr id="15" name="Rectângulo 16"/>
          <p:cNvSpPr/>
          <p:nvPr/>
        </p:nvSpPr>
        <p:spPr>
          <a:xfrm>
            <a:off x="340490" y="488352"/>
            <a:ext cx="8006068" cy="369332"/>
          </a:xfrm>
          <a:prstGeom prst="rect">
            <a:avLst/>
          </a:prstGeom>
        </p:spPr>
        <p:txBody>
          <a:bodyPr wrap="square">
            <a:spAutoFit/>
          </a:bodyPr>
          <a:lstStyle/>
          <a:p>
            <a:pPr>
              <a:spcAft>
                <a:spcPts val="600"/>
              </a:spcAft>
              <a:buClr>
                <a:schemeClr val="accent6">
                  <a:lumMod val="75000"/>
                </a:schemeClr>
              </a:buClr>
            </a:pPr>
            <a:r>
              <a:rPr lang="pt-PT" b="1" cap="small" spc="130" dirty="0" smtClean="0">
                <a:solidFill>
                  <a:schemeClr val="accent6">
                    <a:lumMod val="75000"/>
                  </a:schemeClr>
                </a:solidFill>
                <a:latin typeface="Arial" panose="020B0604020202020204" pitchFamily="34" charset="0"/>
                <a:cs typeface="Arial" panose="020B0604020202020204" pitchFamily="34" charset="0"/>
              </a:rPr>
              <a:t>Consequência do Incumprimento da Contratação Pública</a:t>
            </a:r>
            <a:endParaRPr lang="pt-PT" b="1" cap="small" spc="130" dirty="0">
              <a:solidFill>
                <a:schemeClr val="accent6">
                  <a:lumMod val="75000"/>
                </a:schemeClr>
              </a:solidFill>
              <a:latin typeface="Arial" panose="020B0604020202020204" pitchFamily="34" charset="0"/>
              <a:cs typeface="Arial" panose="020B0604020202020204" pitchFamily="34" charset="0"/>
            </a:endParaRPr>
          </a:p>
        </p:txBody>
      </p:sp>
      <p:sp>
        <p:nvSpPr>
          <p:cNvPr id="16" name="CaixaDeTexto 15"/>
          <p:cNvSpPr txBox="1"/>
          <p:nvPr/>
        </p:nvSpPr>
        <p:spPr>
          <a:xfrm>
            <a:off x="1297846" y="2841687"/>
            <a:ext cx="4320480" cy="276999"/>
          </a:xfrm>
          <a:prstGeom prst="rect">
            <a:avLst/>
          </a:prstGeom>
          <a:noFill/>
        </p:spPr>
        <p:txBody>
          <a:bodyPr wrap="square" rtlCol="0">
            <a:spAutoFit/>
          </a:bodyPr>
          <a:lstStyle/>
          <a:p>
            <a:r>
              <a:rPr lang="pt-PT" sz="1200" dirty="0" smtClean="0">
                <a:solidFill>
                  <a:schemeClr val="bg1">
                    <a:lumMod val="50000"/>
                  </a:schemeClr>
                </a:solidFill>
                <a:latin typeface="Arial" panose="020B0604020202020204" pitchFamily="34" charset="0"/>
                <a:cs typeface="Arial" panose="020B0604020202020204" pitchFamily="34" charset="0"/>
              </a:rPr>
              <a:t>(Art.24º do DL159/2014, de 27 de Outubro)</a:t>
            </a:r>
            <a:endParaRPr lang="pt-PT" sz="1200" dirty="0">
              <a:solidFill>
                <a:schemeClr val="bg1">
                  <a:lumMod val="50000"/>
                </a:schemeClr>
              </a:solidFill>
              <a:latin typeface="Arial" panose="020B0604020202020204" pitchFamily="34" charset="0"/>
              <a:cs typeface="Arial" panose="020B0604020202020204" pitchFamily="34" charset="0"/>
            </a:endParaRPr>
          </a:p>
        </p:txBody>
      </p:sp>
      <p:sp>
        <p:nvSpPr>
          <p:cNvPr id="17" name="Rectângulo 16"/>
          <p:cNvSpPr/>
          <p:nvPr/>
        </p:nvSpPr>
        <p:spPr>
          <a:xfrm>
            <a:off x="1297846" y="2398215"/>
            <a:ext cx="4838223" cy="461665"/>
          </a:xfrm>
          <a:prstGeom prst="rect">
            <a:avLst/>
          </a:prstGeom>
        </p:spPr>
        <p:txBody>
          <a:bodyPr wrap="square">
            <a:spAutoFit/>
          </a:bodyPr>
          <a:lstStyle/>
          <a:p>
            <a:pPr>
              <a:spcAft>
                <a:spcPts val="600"/>
              </a:spcAft>
              <a:buClr>
                <a:schemeClr val="accent6">
                  <a:lumMod val="75000"/>
                </a:schemeClr>
              </a:buClr>
            </a:pPr>
            <a:r>
              <a:rPr lang="pt-PT" sz="2400" b="1" dirty="0" smtClean="0">
                <a:solidFill>
                  <a:schemeClr val="accent5">
                    <a:lumMod val="75000"/>
                  </a:schemeClr>
                </a:solidFill>
                <a:latin typeface="Arial" panose="020B0604020202020204" pitchFamily="34" charset="0"/>
                <a:cs typeface="Arial" panose="020B0604020202020204" pitchFamily="34" charset="0"/>
              </a:rPr>
              <a:t>Obrigações dos Beneficiários</a:t>
            </a:r>
            <a:endParaRPr lang="pt-PT" sz="2400" b="1" dirty="0">
              <a:solidFill>
                <a:schemeClr val="accent5">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85715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699445" y="1563532"/>
            <a:ext cx="7977011" cy="923330"/>
          </a:xfrm>
          <a:prstGeom prst="rect">
            <a:avLst/>
          </a:prstGeom>
          <a:noFill/>
        </p:spPr>
        <p:txBody>
          <a:bodyPr wrap="square" rtlCol="0">
            <a:spAutoFit/>
          </a:bodyPr>
          <a:lstStyle/>
          <a:p>
            <a:r>
              <a:rPr lang="pt-PT" dirty="0" smtClean="0">
                <a:latin typeface="Arial" panose="020B0604020202020204" pitchFamily="34" charset="0"/>
                <a:cs typeface="Arial" panose="020B0604020202020204" pitchFamily="34" charset="0"/>
              </a:rPr>
              <a:t>Para </a:t>
            </a:r>
            <a:r>
              <a:rPr lang="pt-PT" b="1" dirty="0" smtClean="0">
                <a:latin typeface="Arial" panose="020B0604020202020204" pitchFamily="34" charset="0"/>
                <a:cs typeface="Arial" panose="020B0604020202020204" pitchFamily="34" charset="0"/>
              </a:rPr>
              <a:t>evitar a aplicação de Correções Financeiras </a:t>
            </a:r>
            <a:r>
              <a:rPr lang="pt-PT" dirty="0" smtClean="0">
                <a:latin typeface="Arial" panose="020B0604020202020204" pitchFamily="34" charset="0"/>
                <a:cs typeface="Arial" panose="020B0604020202020204" pitchFamily="34" charset="0"/>
              </a:rPr>
              <a:t>temos que apostar na prevenção. E a prevenção passa desde logo pela adoção, entre outras, das seguintes medidas:</a:t>
            </a:r>
            <a:endParaRPr lang="pt-PT" dirty="0">
              <a:latin typeface="Arial" panose="020B0604020202020204" pitchFamily="34" charset="0"/>
              <a:cs typeface="Arial" panose="020B0604020202020204" pitchFamily="34" charset="0"/>
            </a:endParaRPr>
          </a:p>
        </p:txBody>
      </p:sp>
      <p:sp>
        <p:nvSpPr>
          <p:cNvPr id="8" name="CaixaDeTexto 7"/>
          <p:cNvSpPr txBox="1"/>
          <p:nvPr/>
        </p:nvSpPr>
        <p:spPr>
          <a:xfrm>
            <a:off x="699445" y="2743385"/>
            <a:ext cx="8016924" cy="2492990"/>
          </a:xfrm>
          <a:prstGeom prst="rect">
            <a:avLst/>
          </a:prstGeom>
          <a:noFill/>
        </p:spPr>
        <p:txBody>
          <a:bodyPr wrap="square" rtlCol="0">
            <a:spAutoFit/>
          </a:bodyPr>
          <a:lstStyle/>
          <a:p>
            <a:pPr marL="285750" indent="-285750">
              <a:spcBef>
                <a:spcPts val="600"/>
              </a:spcBef>
              <a:spcAft>
                <a:spcPts val="600"/>
              </a:spcAft>
              <a:buFont typeface="Wingdings" panose="05000000000000000000" pitchFamily="2" charset="2"/>
              <a:buChar char="ü"/>
            </a:pPr>
            <a:r>
              <a:rPr lang="pt-PT" dirty="0" smtClean="0">
                <a:latin typeface="Arial" panose="020B0604020202020204" pitchFamily="34" charset="0"/>
                <a:cs typeface="Arial" panose="020B0604020202020204" pitchFamily="34" charset="0"/>
              </a:rPr>
              <a:t>Preparação e Planeamento Rigoroso do procedimento a adotar</a:t>
            </a:r>
            <a:endParaRPr lang="pt-PT" dirty="0">
              <a:latin typeface="Arial" panose="020B0604020202020204" pitchFamily="34" charset="0"/>
              <a:cs typeface="Arial" panose="020B0604020202020204" pitchFamily="34" charset="0"/>
            </a:endParaRPr>
          </a:p>
          <a:p>
            <a:pPr marL="285750" indent="-285750">
              <a:spcBef>
                <a:spcPts val="600"/>
              </a:spcBef>
              <a:spcAft>
                <a:spcPts val="600"/>
              </a:spcAft>
              <a:buFont typeface="Wingdings" panose="05000000000000000000" pitchFamily="2" charset="2"/>
              <a:buChar char="ü"/>
            </a:pPr>
            <a:r>
              <a:rPr lang="pt-PT" dirty="0" smtClean="0">
                <a:latin typeface="Arial" panose="020B0604020202020204" pitchFamily="34" charset="0"/>
                <a:cs typeface="Arial" panose="020B0604020202020204" pitchFamily="34" charset="0"/>
              </a:rPr>
              <a:t>As </a:t>
            </a:r>
            <a:r>
              <a:rPr lang="pt-PT" dirty="0">
                <a:latin typeface="Arial" panose="020B0604020202020204" pitchFamily="34" charset="0"/>
                <a:cs typeface="Arial" panose="020B0604020202020204" pitchFamily="34" charset="0"/>
              </a:rPr>
              <a:t>entidades devem ser assessorados por juristas nos procedimentos de contratação pública devido à </a:t>
            </a:r>
            <a:r>
              <a:rPr lang="pt-PT" dirty="0" smtClean="0">
                <a:latin typeface="Arial" panose="020B0604020202020204" pitchFamily="34" charset="0"/>
                <a:cs typeface="Arial" panose="020B0604020202020204" pitchFamily="34" charset="0"/>
              </a:rPr>
              <a:t>complexidade da legislação</a:t>
            </a:r>
          </a:p>
          <a:p>
            <a:pPr marL="285750" indent="-285750">
              <a:spcBef>
                <a:spcPts val="600"/>
              </a:spcBef>
              <a:spcAft>
                <a:spcPts val="600"/>
              </a:spcAft>
              <a:buFont typeface="Wingdings" panose="05000000000000000000" pitchFamily="2" charset="2"/>
              <a:buChar char="ü"/>
            </a:pPr>
            <a:r>
              <a:rPr lang="pt-PT" dirty="0" smtClean="0">
                <a:latin typeface="Arial" panose="020B0604020202020204" pitchFamily="34" charset="0"/>
                <a:cs typeface="Arial" panose="020B0604020202020204" pitchFamily="34" charset="0"/>
              </a:rPr>
              <a:t>Cumprimento </a:t>
            </a:r>
            <a:r>
              <a:rPr lang="pt-PT" dirty="0">
                <a:latin typeface="Arial" panose="020B0604020202020204" pitchFamily="34" charset="0"/>
                <a:cs typeface="Arial" panose="020B0604020202020204" pitchFamily="34" charset="0"/>
              </a:rPr>
              <a:t>rigoroso das Diretivas Comunitárias, do Código dos Contratos Públicos e demais legislação complementar.</a:t>
            </a:r>
          </a:p>
          <a:p>
            <a:pPr marL="285750" indent="-285750">
              <a:spcBef>
                <a:spcPts val="600"/>
              </a:spcBef>
              <a:spcAft>
                <a:spcPts val="600"/>
              </a:spcAft>
              <a:buFont typeface="Wingdings" panose="05000000000000000000" pitchFamily="2" charset="2"/>
              <a:buChar char="ü"/>
            </a:pPr>
            <a:r>
              <a:rPr lang="pt-PT" dirty="0" smtClean="0">
                <a:latin typeface="Arial" panose="020B0604020202020204" pitchFamily="34" charset="0"/>
                <a:cs typeface="Arial" panose="020B0604020202020204" pitchFamily="34" charset="0"/>
              </a:rPr>
              <a:t>Lei  </a:t>
            </a:r>
            <a:r>
              <a:rPr lang="pt-PT" dirty="0">
                <a:latin typeface="Arial" panose="020B0604020202020204" pitchFamily="34" charset="0"/>
                <a:cs typeface="Arial" panose="020B0604020202020204" pitchFamily="34" charset="0"/>
              </a:rPr>
              <a:t>96/2015, de 17 Agosto – </a:t>
            </a:r>
            <a:r>
              <a:rPr lang="pt-PT" b="1" dirty="0">
                <a:solidFill>
                  <a:schemeClr val="accent5">
                    <a:lumMod val="75000"/>
                  </a:schemeClr>
                </a:solidFill>
                <a:latin typeface="Arial" panose="020B0604020202020204" pitchFamily="34" charset="0"/>
                <a:cs typeface="Arial" panose="020B0604020202020204" pitchFamily="34" charset="0"/>
              </a:rPr>
              <a:t>Novo Regime Jurídico das Plataformas Eletrónicas de Contratação Pública </a:t>
            </a:r>
            <a:r>
              <a:rPr lang="pt-PT" sz="1400" dirty="0">
                <a:latin typeface="Arial" panose="020B0604020202020204" pitchFamily="34" charset="0"/>
                <a:cs typeface="Arial" panose="020B0604020202020204" pitchFamily="34" charset="0"/>
              </a:rPr>
              <a:t>– Entrou em Vigor a 16 Outubro </a:t>
            </a:r>
            <a:r>
              <a:rPr lang="pt-PT" sz="1400" dirty="0" smtClean="0">
                <a:latin typeface="Arial" panose="020B0604020202020204" pitchFamily="34" charset="0"/>
                <a:cs typeface="Arial" panose="020B0604020202020204" pitchFamily="34" charset="0"/>
              </a:rPr>
              <a:t>2015</a:t>
            </a:r>
            <a:endParaRPr lang="pt-PT" sz="1400" dirty="0">
              <a:latin typeface="Arial" panose="020B0604020202020204" pitchFamily="34" charset="0"/>
              <a:cs typeface="Arial" panose="020B0604020202020204" pitchFamily="34" charset="0"/>
            </a:endParaRPr>
          </a:p>
        </p:txBody>
      </p:sp>
      <p:sp>
        <p:nvSpPr>
          <p:cNvPr id="11" name="Rectângulo 16"/>
          <p:cNvSpPr/>
          <p:nvPr/>
        </p:nvSpPr>
        <p:spPr>
          <a:xfrm>
            <a:off x="340490" y="108655"/>
            <a:ext cx="8803510" cy="400110"/>
          </a:xfrm>
          <a:prstGeom prst="rect">
            <a:avLst/>
          </a:prstGeom>
        </p:spPr>
        <p:txBody>
          <a:bodyPr wrap="square">
            <a:spAutoFit/>
          </a:bodyPr>
          <a:lstStyle/>
          <a:p>
            <a:pPr>
              <a:spcAft>
                <a:spcPts val="600"/>
              </a:spcAft>
              <a:buClr>
                <a:schemeClr val="accent6">
                  <a:lumMod val="75000"/>
                </a:schemeClr>
              </a:buClr>
            </a:pPr>
            <a:r>
              <a:rPr lang="pt-PT" sz="2000" cap="small" spc="130" dirty="0">
                <a:solidFill>
                  <a:schemeClr val="bg1">
                    <a:lumMod val="75000"/>
                  </a:schemeClr>
                </a:solidFill>
                <a:latin typeface="Arial" panose="020B0604020202020204" pitchFamily="34" charset="0"/>
                <a:cs typeface="Arial" panose="020B0604020202020204" pitchFamily="34" charset="0"/>
              </a:rPr>
              <a:t>1</a:t>
            </a:r>
            <a:r>
              <a:rPr lang="pt-PT" sz="2000" cap="small" spc="130" dirty="0" smtClean="0">
                <a:solidFill>
                  <a:schemeClr val="bg1">
                    <a:lumMod val="75000"/>
                  </a:schemeClr>
                </a:solidFill>
                <a:latin typeface="Arial" panose="020B0604020202020204" pitchFamily="34" charset="0"/>
                <a:cs typeface="Arial" panose="020B0604020202020204" pitchFamily="34" charset="0"/>
              </a:rPr>
              <a:t> /// Contratação Pública</a:t>
            </a:r>
            <a:endParaRPr lang="pt-PT" sz="2000" cap="small" spc="130" dirty="0">
              <a:solidFill>
                <a:schemeClr val="bg1">
                  <a:lumMod val="75000"/>
                </a:schemeClr>
              </a:solidFill>
              <a:latin typeface="Arial" panose="020B0604020202020204" pitchFamily="34" charset="0"/>
              <a:cs typeface="Arial" panose="020B0604020202020204" pitchFamily="34" charset="0"/>
            </a:endParaRPr>
          </a:p>
        </p:txBody>
      </p:sp>
      <p:grpSp>
        <p:nvGrpSpPr>
          <p:cNvPr id="12" name="Grupo 11"/>
          <p:cNvGrpSpPr/>
          <p:nvPr/>
        </p:nvGrpSpPr>
        <p:grpSpPr>
          <a:xfrm>
            <a:off x="4924735" y="6381501"/>
            <a:ext cx="4087442" cy="423335"/>
            <a:chOff x="4745272" y="6379632"/>
            <a:chExt cx="4087442" cy="423335"/>
          </a:xfrm>
        </p:grpSpPr>
        <p:pic>
          <p:nvPicPr>
            <p:cNvPr id="13" name="Picture 5"/>
            <p:cNvPicPr>
              <a:picLocks noChangeAspect="1"/>
            </p:cNvPicPr>
            <p:nvPr/>
          </p:nvPicPr>
          <p:blipFill rotWithShape="1">
            <a:blip r:embed="rId2" cstate="print">
              <a:extLst>
                <a:ext uri="{28A0092B-C50C-407E-A947-70E740481C1C}">
                  <a14:useLocalDpi xmlns:a14="http://schemas.microsoft.com/office/drawing/2010/main" val="0"/>
                </a:ext>
              </a:extLst>
            </a:blip>
            <a:srcRect r="20884" b="-13843"/>
            <a:stretch/>
          </p:blipFill>
          <p:spPr>
            <a:xfrm>
              <a:off x="4745272" y="6384424"/>
              <a:ext cx="2176523" cy="367250"/>
            </a:xfrm>
            <a:prstGeom prst="rect">
              <a:avLst/>
            </a:prstGeom>
          </p:spPr>
        </p:pic>
        <p:pic>
          <p:nvPicPr>
            <p:cNvPr id="14" name="Picture 18"/>
            <p:cNvPicPr>
              <a:picLocks noChangeAspect="1"/>
            </p:cNvPicPr>
            <p:nvPr/>
          </p:nvPicPr>
          <p:blipFill rotWithShape="1">
            <a:blip r:embed="rId3">
              <a:extLst>
                <a:ext uri="{28A0092B-C50C-407E-A947-70E740481C1C}">
                  <a14:useLocalDpi xmlns:a14="http://schemas.microsoft.com/office/drawing/2010/main" val="0"/>
                </a:ext>
              </a:extLst>
            </a:blip>
            <a:srcRect l="25787" t="12679" r="54353" b="11707"/>
            <a:stretch/>
          </p:blipFill>
          <p:spPr>
            <a:xfrm>
              <a:off x="7014545" y="6379632"/>
              <a:ext cx="1818169" cy="423335"/>
            </a:xfrm>
            <a:prstGeom prst="rect">
              <a:avLst/>
            </a:prstGeom>
          </p:spPr>
        </p:pic>
      </p:grpSp>
      <p:sp>
        <p:nvSpPr>
          <p:cNvPr id="15" name="Rectângulo 16"/>
          <p:cNvSpPr/>
          <p:nvPr/>
        </p:nvSpPr>
        <p:spPr>
          <a:xfrm>
            <a:off x="-33337" y="6589675"/>
            <a:ext cx="7076297" cy="246221"/>
          </a:xfrm>
          <a:prstGeom prst="rect">
            <a:avLst/>
          </a:prstGeom>
        </p:spPr>
        <p:txBody>
          <a:bodyPr wrap="square">
            <a:spAutoFit/>
          </a:bodyPr>
          <a:lstStyle/>
          <a:p>
            <a:r>
              <a:rPr lang="pt-PT" sz="1000" cap="small" spc="130" dirty="0" smtClean="0">
                <a:solidFill>
                  <a:schemeClr val="bg1">
                    <a:lumMod val="75000"/>
                  </a:schemeClr>
                </a:solidFill>
                <a:latin typeface="Arial" panose="020B0604020202020204" pitchFamily="34" charset="0"/>
                <a:cs typeface="Arial" panose="020B0604020202020204" pitchFamily="34" charset="0"/>
              </a:rPr>
              <a:t>//////// 12.julho.2016 </a:t>
            </a:r>
            <a:r>
              <a:rPr lang="pt-PT" sz="1000" cap="small" spc="130" dirty="0">
                <a:solidFill>
                  <a:schemeClr val="bg1">
                    <a:lumMod val="75000"/>
                  </a:schemeClr>
                </a:solidFill>
                <a:latin typeface="Arial" panose="020B0604020202020204" pitchFamily="34" charset="0"/>
                <a:cs typeface="Arial" panose="020B0604020202020204" pitchFamily="34" charset="0"/>
              </a:rPr>
              <a:t>/// Lisboa</a:t>
            </a:r>
          </a:p>
        </p:txBody>
      </p:sp>
      <p:sp>
        <p:nvSpPr>
          <p:cNvPr id="16" name="Rectângulo 16"/>
          <p:cNvSpPr/>
          <p:nvPr/>
        </p:nvSpPr>
        <p:spPr>
          <a:xfrm>
            <a:off x="-33336" y="6434666"/>
            <a:ext cx="7076297" cy="246221"/>
          </a:xfrm>
          <a:prstGeom prst="rect">
            <a:avLst/>
          </a:prstGeom>
        </p:spPr>
        <p:txBody>
          <a:bodyPr wrap="square">
            <a:spAutoFit/>
          </a:bodyPr>
          <a:lstStyle/>
          <a:p>
            <a:r>
              <a:rPr lang="pt-PT" sz="1000" b="1" cap="small" spc="110" dirty="0" smtClean="0">
                <a:solidFill>
                  <a:schemeClr val="bg1">
                    <a:lumMod val="65000"/>
                  </a:schemeClr>
                </a:solidFill>
                <a:latin typeface="Arial" panose="020B0604020202020204" pitchFamily="34" charset="0"/>
                <a:cs typeface="Arial" panose="020B0604020202020204" pitchFamily="34" charset="0"/>
              </a:rPr>
              <a:t>////////</a:t>
            </a:r>
            <a:r>
              <a:rPr lang="pt-PT" sz="1000" cap="small" spc="110" dirty="0" smtClean="0">
                <a:solidFill>
                  <a:schemeClr val="bg1">
                    <a:lumMod val="65000"/>
                  </a:schemeClr>
                </a:solidFill>
                <a:latin typeface="Arial" panose="020B0604020202020204" pitchFamily="34" charset="0"/>
                <a:cs typeface="Arial" panose="020B0604020202020204" pitchFamily="34" charset="0"/>
              </a:rPr>
              <a:t> </a:t>
            </a:r>
            <a:r>
              <a:rPr lang="pt-PT" sz="1000" b="1" cap="small" spc="110" dirty="0" smtClean="0">
                <a:solidFill>
                  <a:schemeClr val="bg1">
                    <a:lumMod val="65000"/>
                  </a:schemeClr>
                </a:solidFill>
                <a:latin typeface="Arial" panose="020B0604020202020204" pitchFamily="34" charset="0"/>
                <a:cs typeface="Arial" panose="020B0604020202020204" pitchFamily="34" charset="0"/>
              </a:rPr>
              <a:t>Sessão de Esclarecimentos sobre o Ciclo Urbano da Água</a:t>
            </a:r>
            <a:endParaRPr lang="pt-PT" sz="1000" cap="small" spc="110" dirty="0">
              <a:solidFill>
                <a:schemeClr val="bg1">
                  <a:lumMod val="65000"/>
                </a:schemeClr>
              </a:solidFill>
              <a:latin typeface="Arial" panose="020B0604020202020204" pitchFamily="34" charset="0"/>
              <a:cs typeface="Arial" panose="020B0604020202020204" pitchFamily="34" charset="0"/>
            </a:endParaRPr>
          </a:p>
        </p:txBody>
      </p:sp>
      <p:sp>
        <p:nvSpPr>
          <p:cNvPr id="17" name="Rectângulo 16"/>
          <p:cNvSpPr/>
          <p:nvPr/>
        </p:nvSpPr>
        <p:spPr>
          <a:xfrm>
            <a:off x="340490" y="488352"/>
            <a:ext cx="8006068" cy="369332"/>
          </a:xfrm>
          <a:prstGeom prst="rect">
            <a:avLst/>
          </a:prstGeom>
        </p:spPr>
        <p:txBody>
          <a:bodyPr wrap="square">
            <a:spAutoFit/>
          </a:bodyPr>
          <a:lstStyle/>
          <a:p>
            <a:pPr>
              <a:spcAft>
                <a:spcPts val="600"/>
              </a:spcAft>
              <a:buClr>
                <a:schemeClr val="accent6">
                  <a:lumMod val="75000"/>
                </a:schemeClr>
              </a:buClr>
            </a:pPr>
            <a:r>
              <a:rPr lang="pt-PT" b="1" cap="small" spc="130" dirty="0" smtClean="0">
                <a:solidFill>
                  <a:schemeClr val="accent6">
                    <a:lumMod val="75000"/>
                  </a:schemeClr>
                </a:solidFill>
                <a:latin typeface="Arial" panose="020B0604020202020204" pitchFamily="34" charset="0"/>
                <a:cs typeface="Arial" panose="020B0604020202020204" pitchFamily="34" charset="0"/>
              </a:rPr>
              <a:t>Medidas Preventivas</a:t>
            </a:r>
            <a:endParaRPr lang="pt-PT" b="1" cap="small" spc="130" dirty="0">
              <a:solidFill>
                <a:schemeClr val="accent6">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76836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340490" y="885893"/>
            <a:ext cx="8051157" cy="584775"/>
          </a:xfrm>
          <a:prstGeom prst="rect">
            <a:avLst/>
          </a:prstGeom>
          <a:noFill/>
        </p:spPr>
        <p:txBody>
          <a:bodyPr wrap="square" rtlCol="0">
            <a:spAutoFit/>
          </a:bodyPr>
          <a:lstStyle/>
          <a:p>
            <a:r>
              <a:rPr lang="pt-PT" sz="1600" dirty="0" smtClean="0">
                <a:latin typeface="Arial" panose="020B0604020202020204" pitchFamily="34" charset="0"/>
                <a:cs typeface="Arial" panose="020B0604020202020204" pitchFamily="34" charset="0"/>
              </a:rPr>
              <a:t>Todas as entidades, em particular, as privadas devem ter presente a </a:t>
            </a:r>
            <a:r>
              <a:rPr lang="pt-PT" sz="1600" b="1" u="sng" dirty="0" smtClean="0">
                <a:latin typeface="Arial" panose="020B0604020202020204" pitchFamily="34" charset="0"/>
                <a:cs typeface="Arial" panose="020B0604020202020204" pitchFamily="34" charset="0"/>
              </a:rPr>
              <a:t>aplicação dos princípios e regras do tratado </a:t>
            </a:r>
            <a:r>
              <a:rPr lang="pt-PT" sz="1600" dirty="0" smtClean="0">
                <a:latin typeface="Arial" panose="020B0604020202020204" pitchFamily="34" charset="0"/>
                <a:cs typeface="Arial" panose="020B0604020202020204" pitchFamily="34" charset="0"/>
              </a:rPr>
              <a:t>:</a:t>
            </a:r>
          </a:p>
        </p:txBody>
      </p:sp>
      <p:sp>
        <p:nvSpPr>
          <p:cNvPr id="9" name="CaixaDeTexto 8"/>
          <p:cNvSpPr txBox="1"/>
          <p:nvPr/>
        </p:nvSpPr>
        <p:spPr>
          <a:xfrm>
            <a:off x="1764963" y="5489583"/>
            <a:ext cx="2891330" cy="584775"/>
          </a:xfrm>
          <a:prstGeom prst="rect">
            <a:avLst/>
          </a:prstGeom>
          <a:noFill/>
        </p:spPr>
        <p:txBody>
          <a:bodyPr wrap="square" rtlCol="0">
            <a:spAutoFit/>
          </a:bodyPr>
          <a:lstStyle/>
          <a:p>
            <a:pPr algn="ctr"/>
            <a:r>
              <a:rPr lang="pt-PT" sz="1600" dirty="0">
                <a:solidFill>
                  <a:schemeClr val="accent5">
                    <a:lumMod val="75000"/>
                  </a:schemeClr>
                </a:solidFill>
                <a:latin typeface="Arial" panose="020B0604020202020204" pitchFamily="34" charset="0"/>
                <a:cs typeface="Arial" panose="020B0604020202020204" pitchFamily="34" charset="0"/>
              </a:rPr>
              <a:t>Os Contratos sejam subsidiados em mais de 50</a:t>
            </a:r>
            <a:r>
              <a:rPr lang="pt-PT" sz="1600" dirty="0" smtClean="0">
                <a:solidFill>
                  <a:schemeClr val="accent5">
                    <a:lumMod val="75000"/>
                  </a:schemeClr>
                </a:solidFill>
                <a:latin typeface="Arial" panose="020B0604020202020204" pitchFamily="34" charset="0"/>
                <a:cs typeface="Arial" panose="020B0604020202020204" pitchFamily="34" charset="0"/>
              </a:rPr>
              <a:t>%.</a:t>
            </a:r>
            <a:endParaRPr lang="pt-PT" sz="1600" dirty="0">
              <a:solidFill>
                <a:schemeClr val="accent5">
                  <a:lumMod val="75000"/>
                </a:schemeClr>
              </a:solidFill>
              <a:latin typeface="Arial" panose="020B0604020202020204" pitchFamily="34" charset="0"/>
              <a:cs typeface="Arial" panose="020B0604020202020204" pitchFamily="34" charset="0"/>
            </a:endParaRPr>
          </a:p>
        </p:txBody>
      </p:sp>
      <p:sp>
        <p:nvSpPr>
          <p:cNvPr id="11" name="CaixaDeTexto 10"/>
          <p:cNvSpPr txBox="1"/>
          <p:nvPr/>
        </p:nvSpPr>
        <p:spPr>
          <a:xfrm>
            <a:off x="4897843" y="5371891"/>
            <a:ext cx="3205249" cy="830997"/>
          </a:xfrm>
          <a:prstGeom prst="rect">
            <a:avLst/>
          </a:prstGeom>
          <a:noFill/>
        </p:spPr>
        <p:txBody>
          <a:bodyPr wrap="square" rtlCol="0">
            <a:spAutoFit/>
          </a:bodyPr>
          <a:lstStyle/>
          <a:p>
            <a:pPr algn="ctr"/>
            <a:r>
              <a:rPr lang="pt-PT" sz="1600" dirty="0">
                <a:solidFill>
                  <a:schemeClr val="accent5">
                    <a:lumMod val="75000"/>
                  </a:schemeClr>
                </a:solidFill>
                <a:latin typeface="Arial" panose="020B0604020202020204" pitchFamily="34" charset="0"/>
                <a:cs typeface="Arial" panose="020B0604020202020204" pitchFamily="34" charset="0"/>
              </a:rPr>
              <a:t>Ultrapassem os liminares das Diretivas Comunitárias relativas à Contratação </a:t>
            </a:r>
            <a:r>
              <a:rPr lang="pt-PT" sz="1600" dirty="0" smtClean="0">
                <a:solidFill>
                  <a:schemeClr val="accent5">
                    <a:lumMod val="75000"/>
                  </a:schemeClr>
                </a:solidFill>
                <a:latin typeface="Arial" panose="020B0604020202020204" pitchFamily="34" charset="0"/>
                <a:cs typeface="Arial" panose="020B0604020202020204" pitchFamily="34" charset="0"/>
              </a:rPr>
              <a:t>Pública.</a:t>
            </a:r>
            <a:endParaRPr lang="pt-PT" sz="1600" dirty="0">
              <a:solidFill>
                <a:schemeClr val="accent5">
                  <a:lumMod val="75000"/>
                </a:schemeClr>
              </a:solidFill>
              <a:latin typeface="Arial" panose="020B0604020202020204" pitchFamily="34" charset="0"/>
              <a:cs typeface="Arial" panose="020B0604020202020204" pitchFamily="34" charset="0"/>
            </a:endParaRPr>
          </a:p>
        </p:txBody>
      </p:sp>
      <p:sp>
        <p:nvSpPr>
          <p:cNvPr id="18" name="Rectângulo arredondado 17"/>
          <p:cNvSpPr/>
          <p:nvPr/>
        </p:nvSpPr>
        <p:spPr>
          <a:xfrm>
            <a:off x="786809" y="4006303"/>
            <a:ext cx="7474689" cy="1253962"/>
          </a:xfrm>
          <a:prstGeom prst="roundRect">
            <a:avLst/>
          </a:prstGeom>
          <a:solidFill>
            <a:schemeClr val="accent5">
              <a:lumMod val="40000"/>
              <a:lumOff val="60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pt-PT"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9" name="CaixaDeTexto 18"/>
          <p:cNvSpPr txBox="1"/>
          <p:nvPr/>
        </p:nvSpPr>
        <p:spPr>
          <a:xfrm>
            <a:off x="892264" y="4171619"/>
            <a:ext cx="7310047" cy="923330"/>
          </a:xfrm>
          <a:prstGeom prst="rect">
            <a:avLst/>
          </a:prstGeom>
          <a:noFill/>
        </p:spPr>
        <p:txBody>
          <a:bodyPr wrap="square" rtlCol="0">
            <a:spAutoFit/>
          </a:bodyPr>
          <a:lstStyle/>
          <a:p>
            <a:pPr marL="0" lvl="2"/>
            <a:r>
              <a:rPr lang="pt-PT" b="1" dirty="0" smtClean="0">
                <a:latin typeface="Arial" panose="020B0604020202020204" pitchFamily="34" charset="0"/>
                <a:cs typeface="Arial" panose="020B0604020202020204" pitchFamily="34" charset="0"/>
              </a:rPr>
              <a:t>As Entidades Privadas devem ainda ter em conta o Artigo </a:t>
            </a:r>
            <a:r>
              <a:rPr lang="pt-PT" b="1" dirty="0">
                <a:latin typeface="Arial" panose="020B0604020202020204" pitchFamily="34" charset="0"/>
                <a:cs typeface="Arial" panose="020B0604020202020204" pitchFamily="34" charset="0"/>
              </a:rPr>
              <a:t>275º do CCP que estende o âmbito de aplicação do CCP </a:t>
            </a:r>
            <a:r>
              <a:rPr lang="pt-PT" b="1" dirty="0" smtClean="0">
                <a:latin typeface="Arial" panose="020B0604020202020204" pitchFamily="34" charset="0"/>
                <a:cs typeface="Arial" panose="020B0604020202020204" pitchFamily="34" charset="0"/>
              </a:rPr>
              <a:t>às </a:t>
            </a:r>
            <a:r>
              <a:rPr lang="pt-PT" b="1" dirty="0">
                <a:latin typeface="Arial" panose="020B0604020202020204" pitchFamily="34" charset="0"/>
                <a:cs typeface="Arial" panose="020B0604020202020204" pitchFamily="34" charset="0"/>
              </a:rPr>
              <a:t>entidades privadas caso estejam reunidos dois requisitos:</a:t>
            </a:r>
          </a:p>
        </p:txBody>
      </p:sp>
      <p:sp>
        <p:nvSpPr>
          <p:cNvPr id="22" name="Seta para baixo 21"/>
          <p:cNvSpPr/>
          <p:nvPr/>
        </p:nvSpPr>
        <p:spPr>
          <a:xfrm>
            <a:off x="3210628" y="5100299"/>
            <a:ext cx="466533" cy="400505"/>
          </a:xfrm>
          <a:prstGeom prst="downArrow">
            <a:avLst/>
          </a:prstGeom>
          <a:solidFill>
            <a:schemeClr val="accent5"/>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pt-PT"/>
          </a:p>
        </p:txBody>
      </p:sp>
      <p:sp>
        <p:nvSpPr>
          <p:cNvPr id="4" name="Retângulo arredondado 3"/>
          <p:cNvSpPr/>
          <p:nvPr/>
        </p:nvSpPr>
        <p:spPr>
          <a:xfrm>
            <a:off x="2435552" y="1713664"/>
            <a:ext cx="4475610" cy="1946840"/>
          </a:xfrm>
          <a:prstGeom prst="roundRect">
            <a:avLst>
              <a:gd name="adj" fmla="val 18406"/>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endParaRPr lang="pt-PT" dirty="0"/>
          </a:p>
        </p:txBody>
      </p:sp>
      <p:sp>
        <p:nvSpPr>
          <p:cNvPr id="5" name="CaixaDeTexto 4"/>
          <p:cNvSpPr txBox="1"/>
          <p:nvPr/>
        </p:nvSpPr>
        <p:spPr>
          <a:xfrm>
            <a:off x="2603274" y="1834910"/>
            <a:ext cx="4307890" cy="1677382"/>
          </a:xfrm>
          <a:prstGeom prst="rect">
            <a:avLst/>
          </a:prstGeom>
          <a:noFill/>
        </p:spPr>
        <p:txBody>
          <a:bodyPr wrap="square" rtlCol="0">
            <a:spAutoFit/>
          </a:bodyPr>
          <a:lstStyle/>
          <a:p>
            <a:pPr>
              <a:spcAft>
                <a:spcPts val="600"/>
              </a:spcAft>
            </a:pPr>
            <a:r>
              <a:rPr lang="pt-PT" sz="1400" b="1" cap="small" spc="250" dirty="0">
                <a:solidFill>
                  <a:schemeClr val="accent5">
                    <a:lumMod val="75000"/>
                  </a:schemeClr>
                </a:solidFill>
                <a:latin typeface="Arial" panose="020B0604020202020204" pitchFamily="34" charset="0"/>
                <a:cs typeface="Arial" panose="020B0604020202020204" pitchFamily="34" charset="0"/>
              </a:rPr>
              <a:t>Princípios </a:t>
            </a:r>
            <a:r>
              <a:rPr lang="pt-PT" sz="1400" b="1" cap="small" spc="250" dirty="0" smtClean="0">
                <a:solidFill>
                  <a:schemeClr val="accent5">
                    <a:lumMod val="75000"/>
                  </a:schemeClr>
                </a:solidFill>
                <a:latin typeface="Arial" panose="020B0604020202020204" pitchFamily="34" charset="0"/>
                <a:cs typeface="Arial" panose="020B0604020202020204" pitchFamily="34" charset="0"/>
              </a:rPr>
              <a:t>Gerais do Tratado</a:t>
            </a:r>
            <a:endParaRPr lang="pt-PT" sz="1400" b="1" cap="small" spc="250" dirty="0">
              <a:solidFill>
                <a:schemeClr val="accent5">
                  <a:lumMod val="75000"/>
                </a:schemeClr>
              </a:solidFill>
              <a:latin typeface="Arial" panose="020B0604020202020204" pitchFamily="34" charset="0"/>
              <a:cs typeface="Arial" panose="020B0604020202020204" pitchFamily="34" charset="0"/>
            </a:endParaRPr>
          </a:p>
          <a:p>
            <a:r>
              <a:rPr lang="pt-PT" sz="1400" dirty="0" smtClean="0">
                <a:latin typeface="Arial" panose="020B0604020202020204" pitchFamily="34" charset="0"/>
                <a:cs typeface="Arial" panose="020B0604020202020204" pitchFamily="34" charset="0"/>
              </a:rPr>
              <a:t>Aplicáveis </a:t>
            </a:r>
            <a:r>
              <a:rPr lang="pt-PT" sz="1400" dirty="0">
                <a:latin typeface="Arial" panose="020B0604020202020204" pitchFamily="34" charset="0"/>
                <a:cs typeface="Arial" panose="020B0604020202020204" pitchFamily="34" charset="0"/>
              </a:rPr>
              <a:t>aos Contratos Públicos abaixo e </a:t>
            </a:r>
            <a:r>
              <a:rPr lang="pt-PT" sz="1400" dirty="0" smtClean="0">
                <a:latin typeface="Arial" panose="020B0604020202020204" pitchFamily="34" charset="0"/>
                <a:cs typeface="Arial" panose="020B0604020202020204" pitchFamily="34" charset="0"/>
              </a:rPr>
              <a:t>acima do </a:t>
            </a:r>
            <a:r>
              <a:rPr lang="pt-PT" sz="1400" dirty="0">
                <a:latin typeface="Arial" panose="020B0604020202020204" pitchFamily="34" charset="0"/>
                <a:cs typeface="Arial" panose="020B0604020202020204" pitchFamily="34" charset="0"/>
              </a:rPr>
              <a:t>limiar das </a:t>
            </a:r>
            <a:r>
              <a:rPr lang="pt-PT" sz="1400" dirty="0" smtClean="0">
                <a:latin typeface="Arial" panose="020B0604020202020204" pitchFamily="34" charset="0"/>
                <a:cs typeface="Arial" panose="020B0604020202020204" pitchFamily="34" charset="0"/>
              </a:rPr>
              <a:t>Diretivas</a:t>
            </a:r>
            <a:r>
              <a:rPr lang="pt-PT" sz="1400" dirty="0">
                <a:latin typeface="Arial" panose="020B0604020202020204" pitchFamily="34" charset="0"/>
                <a:cs typeface="Arial" panose="020B0604020202020204" pitchFamily="34" charset="0"/>
              </a:rPr>
              <a:t>:</a:t>
            </a:r>
          </a:p>
          <a:p>
            <a:pPr marL="171450" indent="-171450">
              <a:buFont typeface="Wingdings" panose="05000000000000000000" pitchFamily="2" charset="2"/>
              <a:buChar char="§"/>
            </a:pPr>
            <a:r>
              <a:rPr lang="pt-PT" sz="1400" b="1" dirty="0" smtClean="0">
                <a:latin typeface="Arial" panose="020B0604020202020204" pitchFamily="34" charset="0"/>
                <a:cs typeface="Arial" panose="020B0604020202020204" pitchFamily="34" charset="0"/>
              </a:rPr>
              <a:t>Transparência</a:t>
            </a:r>
            <a:endParaRPr lang="pt-PT" sz="1400" b="1" dirty="0">
              <a:latin typeface="Arial" panose="020B0604020202020204" pitchFamily="34" charset="0"/>
              <a:cs typeface="Arial" panose="020B0604020202020204" pitchFamily="34" charset="0"/>
            </a:endParaRPr>
          </a:p>
          <a:p>
            <a:pPr marL="171450" indent="-171450">
              <a:buFont typeface="Wingdings" panose="05000000000000000000" pitchFamily="2" charset="2"/>
              <a:buChar char="§"/>
            </a:pPr>
            <a:r>
              <a:rPr lang="pt-PT" sz="1400" b="1" dirty="0" smtClean="0">
                <a:latin typeface="Arial" panose="020B0604020202020204" pitchFamily="34" charset="0"/>
                <a:cs typeface="Arial" panose="020B0604020202020204" pitchFamily="34" charset="0"/>
              </a:rPr>
              <a:t>Igualdade </a:t>
            </a:r>
            <a:r>
              <a:rPr lang="pt-PT" sz="1400" b="1" dirty="0">
                <a:latin typeface="Arial" panose="020B0604020202020204" pitchFamily="34" charset="0"/>
                <a:cs typeface="Arial" panose="020B0604020202020204" pitchFamily="34" charset="0"/>
              </a:rPr>
              <a:t>de Tratamento e Não Discriminação</a:t>
            </a:r>
          </a:p>
          <a:p>
            <a:pPr marL="171450" indent="-171450">
              <a:buFont typeface="Wingdings" panose="05000000000000000000" pitchFamily="2" charset="2"/>
              <a:buChar char="§"/>
            </a:pPr>
            <a:r>
              <a:rPr lang="pt-PT" sz="1400" b="1" dirty="0" smtClean="0">
                <a:latin typeface="Arial" panose="020B0604020202020204" pitchFamily="34" charset="0"/>
                <a:cs typeface="Arial" panose="020B0604020202020204" pitchFamily="34" charset="0"/>
              </a:rPr>
              <a:t> </a:t>
            </a:r>
            <a:r>
              <a:rPr lang="pt-PT" sz="1400" b="1" dirty="0">
                <a:latin typeface="Arial" panose="020B0604020202020204" pitchFamily="34" charset="0"/>
                <a:cs typeface="Arial" panose="020B0604020202020204" pitchFamily="34" charset="0"/>
              </a:rPr>
              <a:t>Proporcionalidade</a:t>
            </a:r>
          </a:p>
          <a:p>
            <a:pPr marL="171450" indent="-171450">
              <a:buFont typeface="Wingdings" panose="05000000000000000000" pitchFamily="2" charset="2"/>
              <a:buChar char="§"/>
            </a:pPr>
            <a:r>
              <a:rPr lang="pt-PT" sz="1400" b="1" dirty="0" smtClean="0">
                <a:latin typeface="Arial" panose="020B0604020202020204" pitchFamily="34" charset="0"/>
                <a:cs typeface="Arial" panose="020B0604020202020204" pitchFamily="34" charset="0"/>
              </a:rPr>
              <a:t>Reconhecimento </a:t>
            </a:r>
            <a:r>
              <a:rPr lang="pt-PT" sz="1400" b="1" dirty="0">
                <a:latin typeface="Arial" panose="020B0604020202020204" pitchFamily="34" charset="0"/>
                <a:cs typeface="Arial" panose="020B0604020202020204" pitchFamily="34" charset="0"/>
              </a:rPr>
              <a:t>mútuo dos documentos</a:t>
            </a:r>
          </a:p>
        </p:txBody>
      </p:sp>
      <p:sp>
        <p:nvSpPr>
          <p:cNvPr id="23" name="Seta para baixo 22"/>
          <p:cNvSpPr/>
          <p:nvPr/>
        </p:nvSpPr>
        <p:spPr>
          <a:xfrm>
            <a:off x="6275481" y="5014962"/>
            <a:ext cx="466533" cy="400505"/>
          </a:xfrm>
          <a:prstGeom prst="downArrow">
            <a:avLst/>
          </a:prstGeom>
          <a:solidFill>
            <a:schemeClr val="accent5"/>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pt-PT"/>
          </a:p>
        </p:txBody>
      </p:sp>
      <p:sp>
        <p:nvSpPr>
          <p:cNvPr id="21" name="Rectângulo 16"/>
          <p:cNvSpPr/>
          <p:nvPr/>
        </p:nvSpPr>
        <p:spPr>
          <a:xfrm>
            <a:off x="340490" y="108655"/>
            <a:ext cx="8803510" cy="400110"/>
          </a:xfrm>
          <a:prstGeom prst="rect">
            <a:avLst/>
          </a:prstGeom>
        </p:spPr>
        <p:txBody>
          <a:bodyPr wrap="square">
            <a:spAutoFit/>
          </a:bodyPr>
          <a:lstStyle/>
          <a:p>
            <a:pPr>
              <a:spcAft>
                <a:spcPts val="600"/>
              </a:spcAft>
              <a:buClr>
                <a:schemeClr val="accent6">
                  <a:lumMod val="75000"/>
                </a:schemeClr>
              </a:buClr>
            </a:pPr>
            <a:r>
              <a:rPr lang="pt-PT" sz="2000" cap="small" spc="130" dirty="0">
                <a:solidFill>
                  <a:schemeClr val="bg1">
                    <a:lumMod val="75000"/>
                  </a:schemeClr>
                </a:solidFill>
                <a:latin typeface="Arial" panose="020B0604020202020204" pitchFamily="34" charset="0"/>
                <a:cs typeface="Arial" panose="020B0604020202020204" pitchFamily="34" charset="0"/>
              </a:rPr>
              <a:t>1</a:t>
            </a:r>
            <a:r>
              <a:rPr lang="pt-PT" sz="2000" cap="small" spc="130" dirty="0" smtClean="0">
                <a:solidFill>
                  <a:schemeClr val="bg1">
                    <a:lumMod val="75000"/>
                  </a:schemeClr>
                </a:solidFill>
                <a:latin typeface="Arial" panose="020B0604020202020204" pitchFamily="34" charset="0"/>
                <a:cs typeface="Arial" panose="020B0604020202020204" pitchFamily="34" charset="0"/>
              </a:rPr>
              <a:t> /// Contratação Pública</a:t>
            </a:r>
            <a:endParaRPr lang="pt-PT" sz="2000" cap="small" spc="130" dirty="0">
              <a:solidFill>
                <a:schemeClr val="bg1">
                  <a:lumMod val="75000"/>
                </a:schemeClr>
              </a:solidFill>
              <a:latin typeface="Arial" panose="020B0604020202020204" pitchFamily="34" charset="0"/>
              <a:cs typeface="Arial" panose="020B0604020202020204" pitchFamily="34" charset="0"/>
            </a:endParaRPr>
          </a:p>
        </p:txBody>
      </p:sp>
      <p:grpSp>
        <p:nvGrpSpPr>
          <p:cNvPr id="24" name="Grupo 23"/>
          <p:cNvGrpSpPr/>
          <p:nvPr/>
        </p:nvGrpSpPr>
        <p:grpSpPr>
          <a:xfrm>
            <a:off x="4924735" y="6381501"/>
            <a:ext cx="4087442" cy="423335"/>
            <a:chOff x="4745272" y="6379632"/>
            <a:chExt cx="4087442" cy="423335"/>
          </a:xfrm>
        </p:grpSpPr>
        <p:pic>
          <p:nvPicPr>
            <p:cNvPr id="25" name="Picture 5"/>
            <p:cNvPicPr>
              <a:picLocks noChangeAspect="1"/>
            </p:cNvPicPr>
            <p:nvPr/>
          </p:nvPicPr>
          <p:blipFill rotWithShape="1">
            <a:blip r:embed="rId2" cstate="print">
              <a:extLst>
                <a:ext uri="{28A0092B-C50C-407E-A947-70E740481C1C}">
                  <a14:useLocalDpi xmlns:a14="http://schemas.microsoft.com/office/drawing/2010/main" val="0"/>
                </a:ext>
              </a:extLst>
            </a:blip>
            <a:srcRect r="20884" b="-13843"/>
            <a:stretch/>
          </p:blipFill>
          <p:spPr>
            <a:xfrm>
              <a:off x="4745272" y="6384424"/>
              <a:ext cx="2176523" cy="367250"/>
            </a:xfrm>
            <a:prstGeom prst="rect">
              <a:avLst/>
            </a:prstGeom>
          </p:spPr>
        </p:pic>
        <p:pic>
          <p:nvPicPr>
            <p:cNvPr id="26" name="Picture 18"/>
            <p:cNvPicPr>
              <a:picLocks noChangeAspect="1"/>
            </p:cNvPicPr>
            <p:nvPr/>
          </p:nvPicPr>
          <p:blipFill rotWithShape="1">
            <a:blip r:embed="rId3">
              <a:extLst>
                <a:ext uri="{28A0092B-C50C-407E-A947-70E740481C1C}">
                  <a14:useLocalDpi xmlns:a14="http://schemas.microsoft.com/office/drawing/2010/main" val="0"/>
                </a:ext>
              </a:extLst>
            </a:blip>
            <a:srcRect l="25787" t="12679" r="54353" b="11707"/>
            <a:stretch/>
          </p:blipFill>
          <p:spPr>
            <a:xfrm>
              <a:off x="7014545" y="6379632"/>
              <a:ext cx="1818169" cy="423335"/>
            </a:xfrm>
            <a:prstGeom prst="rect">
              <a:avLst/>
            </a:prstGeom>
          </p:spPr>
        </p:pic>
      </p:grpSp>
      <p:sp>
        <p:nvSpPr>
          <p:cNvPr id="27" name="Rectângulo 16"/>
          <p:cNvSpPr/>
          <p:nvPr/>
        </p:nvSpPr>
        <p:spPr>
          <a:xfrm>
            <a:off x="-33337" y="6589675"/>
            <a:ext cx="7076297" cy="246221"/>
          </a:xfrm>
          <a:prstGeom prst="rect">
            <a:avLst/>
          </a:prstGeom>
        </p:spPr>
        <p:txBody>
          <a:bodyPr wrap="square">
            <a:spAutoFit/>
          </a:bodyPr>
          <a:lstStyle/>
          <a:p>
            <a:r>
              <a:rPr lang="pt-PT" sz="1000" cap="small" spc="130" dirty="0" smtClean="0">
                <a:solidFill>
                  <a:schemeClr val="bg1">
                    <a:lumMod val="75000"/>
                  </a:schemeClr>
                </a:solidFill>
                <a:latin typeface="Arial" panose="020B0604020202020204" pitchFamily="34" charset="0"/>
                <a:cs typeface="Arial" panose="020B0604020202020204" pitchFamily="34" charset="0"/>
              </a:rPr>
              <a:t>//////// </a:t>
            </a:r>
            <a:r>
              <a:rPr lang="pt-PT" sz="1000" cap="small" spc="130" dirty="0">
                <a:solidFill>
                  <a:schemeClr val="bg1">
                    <a:lumMod val="75000"/>
                  </a:schemeClr>
                </a:solidFill>
                <a:latin typeface="Arial" panose="020B0604020202020204" pitchFamily="34" charset="0"/>
                <a:cs typeface="Arial" panose="020B0604020202020204" pitchFamily="34" charset="0"/>
              </a:rPr>
              <a:t>12.jULHO.2016 /// Lisboa</a:t>
            </a:r>
          </a:p>
        </p:txBody>
      </p:sp>
      <p:sp>
        <p:nvSpPr>
          <p:cNvPr id="28" name="Rectângulo 16"/>
          <p:cNvSpPr/>
          <p:nvPr/>
        </p:nvSpPr>
        <p:spPr>
          <a:xfrm>
            <a:off x="-33336" y="6434666"/>
            <a:ext cx="7076297" cy="246221"/>
          </a:xfrm>
          <a:prstGeom prst="rect">
            <a:avLst/>
          </a:prstGeom>
        </p:spPr>
        <p:txBody>
          <a:bodyPr wrap="square">
            <a:spAutoFit/>
          </a:bodyPr>
          <a:lstStyle/>
          <a:p>
            <a:r>
              <a:rPr lang="pt-PT" sz="1000" b="1" cap="small" spc="110" dirty="0" smtClean="0">
                <a:solidFill>
                  <a:schemeClr val="bg1">
                    <a:lumMod val="65000"/>
                  </a:schemeClr>
                </a:solidFill>
                <a:latin typeface="Arial" panose="020B0604020202020204" pitchFamily="34" charset="0"/>
                <a:cs typeface="Arial" panose="020B0604020202020204" pitchFamily="34" charset="0"/>
              </a:rPr>
              <a:t>////////</a:t>
            </a:r>
            <a:r>
              <a:rPr lang="pt-PT" sz="1000" cap="small" spc="110" dirty="0" smtClean="0">
                <a:solidFill>
                  <a:schemeClr val="bg1">
                    <a:lumMod val="65000"/>
                  </a:schemeClr>
                </a:solidFill>
                <a:latin typeface="Arial" panose="020B0604020202020204" pitchFamily="34" charset="0"/>
                <a:cs typeface="Arial" panose="020B0604020202020204" pitchFamily="34" charset="0"/>
              </a:rPr>
              <a:t> </a:t>
            </a:r>
            <a:r>
              <a:rPr lang="pt-PT" sz="1000" b="1" cap="small" spc="110" dirty="0" smtClean="0">
                <a:solidFill>
                  <a:schemeClr val="bg1">
                    <a:lumMod val="65000"/>
                  </a:schemeClr>
                </a:solidFill>
                <a:latin typeface="Arial" panose="020B0604020202020204" pitchFamily="34" charset="0"/>
                <a:cs typeface="Arial" panose="020B0604020202020204" pitchFamily="34" charset="0"/>
              </a:rPr>
              <a:t>Sessão de Esclarecimentos sobre o Ciclo Urbano da Água</a:t>
            </a:r>
            <a:endParaRPr lang="pt-PT" sz="1000" cap="small" spc="110" dirty="0">
              <a:solidFill>
                <a:schemeClr val="bg1">
                  <a:lumMod val="65000"/>
                </a:schemeClr>
              </a:solidFill>
              <a:latin typeface="Arial" panose="020B0604020202020204" pitchFamily="34" charset="0"/>
              <a:cs typeface="Arial" panose="020B0604020202020204" pitchFamily="34" charset="0"/>
            </a:endParaRPr>
          </a:p>
        </p:txBody>
      </p:sp>
      <p:sp>
        <p:nvSpPr>
          <p:cNvPr id="29" name="Rectângulo 16"/>
          <p:cNvSpPr/>
          <p:nvPr/>
        </p:nvSpPr>
        <p:spPr>
          <a:xfrm>
            <a:off x="340490" y="488352"/>
            <a:ext cx="5160322" cy="369332"/>
          </a:xfrm>
          <a:prstGeom prst="rect">
            <a:avLst/>
          </a:prstGeom>
        </p:spPr>
        <p:txBody>
          <a:bodyPr wrap="square">
            <a:spAutoFit/>
          </a:bodyPr>
          <a:lstStyle/>
          <a:p>
            <a:pPr>
              <a:spcAft>
                <a:spcPts val="600"/>
              </a:spcAft>
              <a:buClr>
                <a:schemeClr val="accent6">
                  <a:lumMod val="75000"/>
                </a:schemeClr>
              </a:buClr>
            </a:pPr>
            <a:r>
              <a:rPr lang="pt-PT" b="1" cap="small" spc="130" dirty="0" smtClean="0">
                <a:solidFill>
                  <a:schemeClr val="accent6">
                    <a:lumMod val="75000"/>
                  </a:schemeClr>
                </a:solidFill>
                <a:latin typeface="Arial" panose="020B0604020202020204" pitchFamily="34" charset="0"/>
                <a:cs typeface="Arial" panose="020B0604020202020204" pitchFamily="34" charset="0"/>
              </a:rPr>
              <a:t>Princípios e Regras do Tratado</a:t>
            </a:r>
            <a:endParaRPr lang="pt-PT" b="1" cap="small" spc="130" dirty="0">
              <a:solidFill>
                <a:schemeClr val="accent6">
                  <a:lumMod val="75000"/>
                </a:schemeClr>
              </a:solidFill>
              <a:latin typeface="Arial" panose="020B0604020202020204" pitchFamily="34" charset="0"/>
              <a:cs typeface="Arial" panose="020B0604020202020204" pitchFamily="34" charset="0"/>
            </a:endParaRPr>
          </a:p>
        </p:txBody>
      </p:sp>
      <p:sp>
        <p:nvSpPr>
          <p:cNvPr id="30" name="Seta para baixo 29"/>
          <p:cNvSpPr/>
          <p:nvPr/>
        </p:nvSpPr>
        <p:spPr>
          <a:xfrm>
            <a:off x="661025" y="2001693"/>
            <a:ext cx="568374" cy="539448"/>
          </a:xfrm>
          <a:prstGeom prst="downArrow">
            <a:avLst/>
          </a:prstGeom>
          <a:solidFill>
            <a:schemeClr val="accent6"/>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pt-PT"/>
          </a:p>
        </p:txBody>
      </p:sp>
      <p:sp>
        <p:nvSpPr>
          <p:cNvPr id="14" name="Rectângulo arredondado 13"/>
          <p:cNvSpPr/>
          <p:nvPr/>
        </p:nvSpPr>
        <p:spPr>
          <a:xfrm>
            <a:off x="500788" y="2633056"/>
            <a:ext cx="2048742" cy="892124"/>
          </a:xfrm>
          <a:prstGeom prst="roundRect">
            <a:avLst/>
          </a:prstGeom>
          <a:solidFill>
            <a:schemeClr val="accent6"/>
          </a:solidFill>
          <a:ln/>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pt-PT" sz="16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5" name="CaixaDeTexto 14"/>
          <p:cNvSpPr txBox="1"/>
          <p:nvPr/>
        </p:nvSpPr>
        <p:spPr>
          <a:xfrm>
            <a:off x="607268" y="2679911"/>
            <a:ext cx="1953472" cy="830997"/>
          </a:xfrm>
          <a:prstGeom prst="rect">
            <a:avLst/>
          </a:prstGeom>
          <a:noFill/>
        </p:spPr>
        <p:txBody>
          <a:bodyPr wrap="square" rtlCol="0">
            <a:spAutoFit/>
          </a:bodyPr>
          <a:lstStyle/>
          <a:p>
            <a:pPr marL="0" lvl="2"/>
            <a:r>
              <a:rPr lang="pt-PT" sz="1600" dirty="0" smtClean="0">
                <a:solidFill>
                  <a:schemeClr val="bg1"/>
                </a:solidFill>
                <a:latin typeface="Arial" panose="020B0604020202020204" pitchFamily="34" charset="0"/>
                <a:cs typeface="Arial" panose="020B0604020202020204" pitchFamily="34" charset="0"/>
              </a:rPr>
              <a:t>Comunicação </a:t>
            </a:r>
            <a:r>
              <a:rPr lang="pt-PT" sz="1600" dirty="0">
                <a:solidFill>
                  <a:schemeClr val="bg1"/>
                </a:solidFill>
                <a:latin typeface="Arial" panose="020B0604020202020204" pitchFamily="34" charset="0"/>
                <a:cs typeface="Arial" panose="020B0604020202020204" pitchFamily="34" charset="0"/>
              </a:rPr>
              <a:t>Interpretativa da </a:t>
            </a:r>
            <a:r>
              <a:rPr lang="pt-PT" sz="1600" dirty="0" smtClean="0">
                <a:solidFill>
                  <a:schemeClr val="bg1"/>
                </a:solidFill>
                <a:latin typeface="Arial" panose="020B0604020202020204" pitchFamily="34" charset="0"/>
                <a:cs typeface="Arial" panose="020B0604020202020204" pitchFamily="34" charset="0"/>
              </a:rPr>
              <a:t>CE(2006/C179/02)</a:t>
            </a:r>
            <a:endParaRPr lang="pt-PT" sz="1600" dirty="0">
              <a:solidFill>
                <a:schemeClr val="bg1"/>
              </a:solidFill>
              <a:latin typeface="Arial" panose="020B0604020202020204" pitchFamily="34" charset="0"/>
              <a:cs typeface="Arial" panose="020B0604020202020204" pitchFamily="34" charset="0"/>
            </a:endParaRPr>
          </a:p>
        </p:txBody>
      </p:sp>
      <p:sp>
        <p:nvSpPr>
          <p:cNvPr id="16" name="Rectângulo arredondado 15"/>
          <p:cNvSpPr/>
          <p:nvPr/>
        </p:nvSpPr>
        <p:spPr>
          <a:xfrm>
            <a:off x="6820123" y="2769742"/>
            <a:ext cx="1480484" cy="972705"/>
          </a:xfrm>
          <a:prstGeom prst="roundRect">
            <a:avLst/>
          </a:prstGeom>
          <a:solidFill>
            <a:schemeClr val="accent6"/>
          </a:solidFill>
          <a:ln/>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pt-PT" sz="16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7" name="CaixaDeTexto 16"/>
          <p:cNvSpPr txBox="1"/>
          <p:nvPr/>
        </p:nvSpPr>
        <p:spPr>
          <a:xfrm>
            <a:off x="6820125" y="2963706"/>
            <a:ext cx="1661393" cy="584775"/>
          </a:xfrm>
          <a:prstGeom prst="rect">
            <a:avLst/>
          </a:prstGeom>
          <a:noFill/>
        </p:spPr>
        <p:txBody>
          <a:bodyPr wrap="square" rtlCol="0">
            <a:spAutoFit/>
          </a:bodyPr>
          <a:lstStyle/>
          <a:p>
            <a:pPr marL="0" lvl="2"/>
            <a:r>
              <a:rPr lang="pt-PT" sz="1600" dirty="0" smtClean="0">
                <a:solidFill>
                  <a:schemeClr val="bg1"/>
                </a:solidFill>
                <a:latin typeface="Arial" panose="020B0604020202020204" pitchFamily="34" charset="0"/>
                <a:cs typeface="Arial" panose="020B0604020202020204" pitchFamily="34" charset="0"/>
              </a:rPr>
              <a:t>Jurisprudência </a:t>
            </a:r>
            <a:r>
              <a:rPr lang="pt-PT" sz="1600" dirty="0">
                <a:solidFill>
                  <a:schemeClr val="bg1"/>
                </a:solidFill>
                <a:latin typeface="Arial" panose="020B0604020202020204" pitchFamily="34" charset="0"/>
                <a:cs typeface="Arial" panose="020B0604020202020204" pitchFamily="34" charset="0"/>
              </a:rPr>
              <a:t>Comunitária;</a:t>
            </a:r>
          </a:p>
        </p:txBody>
      </p:sp>
      <p:sp>
        <p:nvSpPr>
          <p:cNvPr id="31" name="Seta para baixo 30"/>
          <p:cNvSpPr/>
          <p:nvPr/>
        </p:nvSpPr>
        <p:spPr>
          <a:xfrm>
            <a:off x="7560365" y="1648506"/>
            <a:ext cx="568374" cy="1009610"/>
          </a:xfrm>
          <a:prstGeom prst="downArrow">
            <a:avLst/>
          </a:prstGeom>
          <a:solidFill>
            <a:schemeClr val="accent6"/>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2591565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6703</TotalTime>
  <Words>4123</Words>
  <Application>Microsoft Office PowerPoint</Application>
  <PresentationFormat>Apresentação no Ecrã (4:3)</PresentationFormat>
  <Paragraphs>310</Paragraphs>
  <Slides>31</Slides>
  <Notes>13</Notes>
  <HiddenSlides>0</HiddenSlides>
  <MMClips>0</MMClips>
  <ScaleCrop>false</ScaleCrop>
  <HeadingPairs>
    <vt:vector size="6" baseType="variant">
      <vt:variant>
        <vt:lpstr>Tipos de letra usados</vt:lpstr>
      </vt:variant>
      <vt:variant>
        <vt:i4>4</vt:i4>
      </vt:variant>
      <vt:variant>
        <vt:lpstr>Tema</vt:lpstr>
      </vt:variant>
      <vt:variant>
        <vt:i4>1</vt:i4>
      </vt:variant>
      <vt:variant>
        <vt:lpstr>Títulos dos diapositivos</vt:lpstr>
      </vt:variant>
      <vt:variant>
        <vt:i4>31</vt:i4>
      </vt:variant>
    </vt:vector>
  </HeadingPairs>
  <TitlesOfParts>
    <vt:vector size="36" baseType="lpstr">
      <vt:lpstr>Arial</vt:lpstr>
      <vt:lpstr>Calibri</vt:lpstr>
      <vt:lpstr>Times New Roman</vt:lpstr>
      <vt:lpstr>Wingdings</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Fatima Lopes</dc:creator>
  <cp:lastModifiedBy>Ceu Nobre</cp:lastModifiedBy>
  <cp:revision>674</cp:revision>
  <cp:lastPrinted>2016-07-12T10:14:38Z</cp:lastPrinted>
  <dcterms:created xsi:type="dcterms:W3CDTF">2015-01-16T12:30:47Z</dcterms:created>
  <dcterms:modified xsi:type="dcterms:W3CDTF">2016-07-13T15:31:29Z</dcterms:modified>
</cp:coreProperties>
</file>