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98" r:id="rId3"/>
    <p:sldId id="458" r:id="rId4"/>
    <p:sldId id="460" r:id="rId5"/>
    <p:sldId id="464" r:id="rId6"/>
    <p:sldId id="461" r:id="rId7"/>
    <p:sldId id="465" r:id="rId8"/>
    <p:sldId id="403" r:id="rId9"/>
    <p:sldId id="466" r:id="rId10"/>
    <p:sldId id="468" r:id="rId11"/>
    <p:sldId id="459" r:id="rId12"/>
    <p:sldId id="455" r:id="rId13"/>
    <p:sldId id="470" r:id="rId14"/>
    <p:sldId id="416" r:id="rId15"/>
    <p:sldId id="467" r:id="rId16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57"/>
    <a:srgbClr val="25ABC4"/>
    <a:srgbClr val="75CEE6"/>
    <a:srgbClr val="22A5BE"/>
    <a:srgbClr val="1A5A6A"/>
    <a:srgbClr val="5B9BD5"/>
    <a:srgbClr val="164E5D"/>
    <a:srgbClr val="5899D4"/>
    <a:srgbClr val="156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754" autoAdjust="0"/>
  </p:normalViewPr>
  <p:slideViewPr>
    <p:cSldViewPr snapToGrid="0">
      <p:cViewPr varScale="1">
        <p:scale>
          <a:sx n="42" d="100"/>
          <a:sy n="42" d="100"/>
        </p:scale>
        <p:origin x="288" y="60"/>
      </p:cViewPr>
      <p:guideLst>
        <p:guide orient="horz" pos="1003"/>
        <p:guide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EF153-B102-499E-9B43-43FB74C64504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61C60-0EC7-4057-9B3A-5E19A1F6A5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913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1C60-0EC7-4057-9B3A-5E19A1F6A51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154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1C60-0EC7-4057-9B3A-5E19A1F6A51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40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160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502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755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5" descr="bolinha POSEUR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" y="250826"/>
            <a:ext cx="852171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131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101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077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059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611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835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264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50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4732-6977-47F0-9BF3-F360122517AE}" type="datetimeFigureOut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3E43-7149-4F9E-812B-5C5293620D7D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" t="92884" r="3214" b="3394"/>
          <a:stretch/>
        </p:blipFill>
        <p:spPr>
          <a:xfrm>
            <a:off x="0" y="6356351"/>
            <a:ext cx="12192000" cy="501650"/>
          </a:xfrm>
          <a:prstGeom prst="rect">
            <a:avLst/>
          </a:prstGeom>
        </p:spPr>
      </p:pic>
      <p:pic>
        <p:nvPicPr>
          <p:cNvPr id="9" name="Imagem 6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0" t="34911" r="63829" b="60837"/>
          <a:stretch/>
        </p:blipFill>
        <p:spPr>
          <a:xfrm>
            <a:off x="10439084" y="136525"/>
            <a:ext cx="15811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0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82621"/>
          </a:xfrm>
        </p:spPr>
        <p:txBody>
          <a:bodyPr>
            <a:noAutofit/>
          </a:bodyPr>
          <a:lstStyle/>
          <a:p>
            <a:r>
              <a:rPr lang="pt-PT" sz="2800" b="1" cap="small" dirty="0">
                <a:solidFill>
                  <a:schemeClr val="accent1">
                    <a:lumMod val="50000"/>
                  </a:schemeClr>
                </a:solidFill>
              </a:rPr>
              <a:t>PROGRAMA</a:t>
            </a:r>
            <a:r>
              <a:rPr lang="pt-PT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2800" b="1" cap="small" dirty="0">
                <a:solidFill>
                  <a:schemeClr val="accent1">
                    <a:lumMod val="50000"/>
                  </a:schemeClr>
                </a:solidFill>
              </a:rPr>
              <a:t>OPERACIONAL</a:t>
            </a:r>
            <a:r>
              <a:rPr lang="pt-PT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2800" b="1" cap="small" dirty="0">
                <a:solidFill>
                  <a:schemeClr val="accent1">
                    <a:lumMod val="50000"/>
                  </a:schemeClr>
                </a:solidFill>
              </a:rPr>
              <a:t>SUSTENTABILIDADE E EFICIÊNCIA NO USO DE RECURSOS (PO SEUR)</a:t>
            </a:r>
            <a:endParaRPr lang="pt-P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9935"/>
            <a:ext cx="9355810" cy="2706130"/>
          </a:xfrm>
        </p:spPr>
        <p:txBody>
          <a:bodyPr>
            <a:noAutofit/>
          </a:bodyPr>
          <a:lstStyle/>
          <a:p>
            <a:endParaRPr lang="pt-PT" sz="2000" dirty="0" smtClean="0"/>
          </a:p>
          <a:p>
            <a:r>
              <a:rPr lang="pt-PT" sz="2000" b="1" dirty="0">
                <a:solidFill>
                  <a:schemeClr val="accent1">
                    <a:lumMod val="50000"/>
                  </a:schemeClr>
                </a:solidFill>
              </a:rPr>
              <a:t>10 - CONSERVAÇÃO DA NATUREZA </a:t>
            </a:r>
          </a:p>
          <a:p>
            <a:endParaRPr lang="pt-PT" sz="2000" dirty="0"/>
          </a:p>
          <a:p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</a:rPr>
              <a:t>AVISOS POSEUR-15-2016-53, POSEUR-15-2016-54 e POSEUR-15-2016-56</a:t>
            </a:r>
          </a:p>
          <a:p>
            <a:endParaRPr lang="pt-PT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</a:rPr>
              <a:t>Sessão de Esclarecimentos – 12/07/2016</a:t>
            </a:r>
          </a:p>
          <a:p>
            <a:endParaRPr lang="pt-PT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5" descr="bolinha POSEU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7" y="250825"/>
            <a:ext cx="1499062" cy="1396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76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98655" y="986941"/>
            <a:ext cx="9709786" cy="615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sz="3200" b="1" dirty="0" smtClean="0">
                <a:solidFill>
                  <a:srgbClr val="00B050"/>
                </a:solidFill>
              </a:rPr>
              <a:t>Apresentação de Candidaturas – Despesa</a:t>
            </a:r>
            <a:endParaRPr lang="pt-PT" sz="3200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5154" y="2151077"/>
            <a:ext cx="1039905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t-PT" dirty="0" smtClean="0"/>
          </a:p>
          <a:p>
            <a:pPr algn="just"/>
            <a:r>
              <a:rPr lang="pt-PT" dirty="0"/>
              <a:t>O</a:t>
            </a:r>
            <a:r>
              <a:rPr lang="pt-PT" dirty="0" smtClean="0"/>
              <a:t>s </a:t>
            </a:r>
            <a:r>
              <a:rPr lang="pt-PT" dirty="0"/>
              <a:t>investimentos enquadráveis </a:t>
            </a:r>
            <a:r>
              <a:rPr lang="pt-PT" dirty="0" smtClean="0"/>
              <a:t>nas tipologias </a:t>
            </a:r>
            <a:r>
              <a:rPr lang="pt-PT" dirty="0"/>
              <a:t>de operação previstas nas alíneas </a:t>
            </a:r>
            <a:r>
              <a:rPr lang="pt-PT" b="1" dirty="0"/>
              <a:t>a) i) </a:t>
            </a:r>
            <a:r>
              <a:rPr lang="pt-PT" dirty="0"/>
              <a:t>e </a:t>
            </a:r>
            <a:r>
              <a:rPr lang="pt-PT" b="1" dirty="0"/>
              <a:t>a) </a:t>
            </a:r>
            <a:r>
              <a:rPr lang="pt-PT" b="1" dirty="0" err="1"/>
              <a:t>ii</a:t>
            </a:r>
            <a:r>
              <a:rPr lang="pt-PT" b="1" dirty="0"/>
              <a:t>) </a:t>
            </a:r>
            <a:r>
              <a:rPr lang="pt-PT" dirty="0"/>
              <a:t>do artigo 70.º do RE SEUR têm </a:t>
            </a:r>
            <a:r>
              <a:rPr lang="pt-PT" dirty="0" smtClean="0"/>
              <a:t>de demonstrar </a:t>
            </a:r>
            <a:r>
              <a:rPr lang="pt-PT" dirty="0"/>
              <a:t>ter uma natureza estrutural, não recorrente, e deverão prever, quando aplicável, </a:t>
            </a:r>
            <a:r>
              <a:rPr lang="pt-PT" dirty="0" smtClean="0"/>
              <a:t>a instalação </a:t>
            </a:r>
            <a:r>
              <a:rPr lang="pt-PT" dirty="0"/>
              <a:t>de sistemas de monitorização pós-projeto e a identificação de ações de manutenção </a:t>
            </a:r>
            <a:r>
              <a:rPr lang="pt-PT" dirty="0" smtClean="0"/>
              <a:t>e de </a:t>
            </a:r>
            <a:r>
              <a:rPr lang="pt-PT" dirty="0"/>
              <a:t>gestão corrente, bem como a identificação das respetivas fontes de </a:t>
            </a:r>
            <a:r>
              <a:rPr lang="pt-PT" dirty="0" smtClean="0"/>
              <a:t>financiamento </a:t>
            </a:r>
            <a:r>
              <a:rPr lang="pt-PT" dirty="0"/>
              <a:t>(despesas não elegíveis, alínea a) do nº 2 do artigo 72º do RE SEUR).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Os </a:t>
            </a:r>
            <a:r>
              <a:rPr lang="pt-PT" dirty="0"/>
              <a:t>investimentos enquadráveis </a:t>
            </a:r>
            <a:r>
              <a:rPr lang="pt-PT" dirty="0" smtClean="0"/>
              <a:t>nas tipologias </a:t>
            </a:r>
            <a:r>
              <a:rPr lang="pt-PT" dirty="0"/>
              <a:t>de operação previstas na alínea </a:t>
            </a:r>
            <a:r>
              <a:rPr lang="pt-PT" b="1" dirty="0"/>
              <a:t>b) </a:t>
            </a:r>
            <a:r>
              <a:rPr lang="pt-PT" b="1" dirty="0" err="1"/>
              <a:t>iii</a:t>
            </a:r>
            <a:r>
              <a:rPr lang="pt-PT" b="1" dirty="0"/>
              <a:t>) </a:t>
            </a:r>
            <a:r>
              <a:rPr lang="pt-PT" dirty="0"/>
              <a:t>do artigo 70.º do RE SEUR deverão </a:t>
            </a:r>
            <a:r>
              <a:rPr lang="pt-PT" dirty="0" smtClean="0"/>
              <a:t>configurar investimentos </a:t>
            </a:r>
            <a:r>
              <a:rPr lang="pt-PT" dirty="0"/>
              <a:t>não recorrentes, e identificar, quando aplicável, as ações de manutenção e/ou </a:t>
            </a:r>
            <a:r>
              <a:rPr lang="pt-PT" dirty="0" smtClean="0"/>
              <a:t>de gestão </a:t>
            </a:r>
            <a:r>
              <a:rPr lang="pt-PT" dirty="0"/>
              <a:t>corrente complementares (despesas não elegíveis, alínea a) do nº 2 do artigo 72º do RE SEUR</a:t>
            </a:r>
            <a:r>
              <a:rPr lang="pt-PT" dirty="0" smtClean="0"/>
              <a:t>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11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27435" y="901700"/>
            <a:ext cx="9709786" cy="615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sz="3200" b="1" dirty="0" smtClean="0">
                <a:solidFill>
                  <a:srgbClr val="00B050"/>
                </a:solidFill>
              </a:rPr>
              <a:t>Apresentação de Candidaturas</a:t>
            </a:r>
            <a:endParaRPr lang="pt-PT" sz="3200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10394" y="2205321"/>
            <a:ext cx="10399059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Critérios </a:t>
            </a:r>
            <a:r>
              <a:rPr lang="pt-PT" b="1" dirty="0"/>
              <a:t>de seleção</a:t>
            </a:r>
            <a:endParaRPr lang="pt-PT" b="1" dirty="0" smtClean="0"/>
          </a:p>
          <a:p>
            <a:pPr algn="just"/>
            <a:r>
              <a:rPr lang="pt-PT" dirty="0" smtClean="0"/>
              <a:t>Deve ser dada particular atenção a que seja enviada toda a informação que permita a correta aplicação dos critérios de seleção.</a:t>
            </a:r>
          </a:p>
          <a:p>
            <a:pPr algn="just"/>
            <a:r>
              <a:rPr lang="pt-PT" dirty="0"/>
              <a:t>A operação apenas poderá ser selecionada para cofinanciamento </a:t>
            </a:r>
            <a:r>
              <a:rPr lang="pt-PT" dirty="0" smtClean="0"/>
              <a:t>caso </a:t>
            </a:r>
            <a:r>
              <a:rPr lang="pt-PT" dirty="0"/>
              <a:t>obtenha uma classificação final igual ou superior a 2,5 pontos, apurada de acordo com os critérios de seleção e a metodologia apresentada </a:t>
            </a:r>
            <a:r>
              <a:rPr lang="pt-PT" dirty="0" smtClean="0"/>
              <a:t>nos avisos e respetivo anexo.</a:t>
            </a:r>
            <a:endParaRPr lang="pt-PT" dirty="0"/>
          </a:p>
          <a:p>
            <a:pPr algn="just"/>
            <a:endParaRPr lang="pt-PT" dirty="0" smtClean="0"/>
          </a:p>
          <a:p>
            <a:pPr algn="just"/>
            <a:r>
              <a:rPr lang="pt-PT" b="1" dirty="0" smtClean="0"/>
              <a:t>Indicadores </a:t>
            </a:r>
            <a:r>
              <a:rPr lang="pt-PT" b="1" dirty="0"/>
              <a:t>de realização e de resultado </a:t>
            </a:r>
            <a:endParaRPr lang="pt-PT" b="1" dirty="0" smtClean="0"/>
          </a:p>
          <a:p>
            <a:pPr algn="just"/>
            <a:r>
              <a:rPr lang="pt-PT" dirty="0" smtClean="0"/>
              <a:t>As </a:t>
            </a:r>
            <a:r>
              <a:rPr lang="pt-PT" dirty="0"/>
              <a:t>metas propostas </a:t>
            </a:r>
            <a:r>
              <a:rPr lang="pt-PT" dirty="0" smtClean="0"/>
              <a:t>pela </a:t>
            </a:r>
            <a:r>
              <a:rPr lang="pt-PT" dirty="0"/>
              <a:t>entidade beneficiária a </a:t>
            </a:r>
            <a:r>
              <a:rPr lang="pt-PT" dirty="0" smtClean="0"/>
              <a:t>contratualizar com </a:t>
            </a:r>
            <a:r>
              <a:rPr lang="pt-PT" dirty="0"/>
              <a:t>a Autoridade de </a:t>
            </a:r>
            <a:r>
              <a:rPr lang="pt-PT" dirty="0" smtClean="0"/>
              <a:t>Gestão devem estar fundamentadas e deve serem percetíveis os dados e metodologias na sua base. Deve ser tida em atenção a definição do indicador e a metodologia de apuramento (Anexo III)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Apenas é feito </a:t>
            </a:r>
            <a:r>
              <a:rPr lang="pt-PT" u="sng" dirty="0" smtClean="0"/>
              <a:t>um pedido de esclarecimentos </a:t>
            </a:r>
            <a:r>
              <a:rPr lang="pt-PT" dirty="0" smtClean="0"/>
              <a:t>durante a análise da candidatura que terá de ser respondido no prazo máximo de </a:t>
            </a:r>
            <a:r>
              <a:rPr lang="pt-PT" b="1" dirty="0" smtClean="0"/>
              <a:t>10 dias úteis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6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925593" y="2320732"/>
            <a:ext cx="10515600" cy="2646474"/>
          </a:xfrm>
        </p:spPr>
        <p:txBody>
          <a:bodyPr>
            <a:normAutofit/>
          </a:bodyPr>
          <a:lstStyle/>
          <a:p>
            <a:pPr algn="just"/>
            <a:r>
              <a:rPr lang="pt-PT" sz="1800" dirty="0" smtClean="0"/>
              <a:t>Apenas são elegíveis as despesas </a:t>
            </a:r>
            <a:r>
              <a:rPr lang="pt-PT" sz="1800" dirty="0"/>
              <a:t>indispensáveis à concretização </a:t>
            </a:r>
            <a:r>
              <a:rPr lang="pt-PT" sz="1800" dirty="0" smtClean="0"/>
              <a:t>das operações, </a:t>
            </a:r>
            <a:r>
              <a:rPr lang="pt-PT" sz="1800" dirty="0"/>
              <a:t>previstas no artigo 7.º e artigo 73.º do RE </a:t>
            </a:r>
            <a:r>
              <a:rPr lang="pt-PT" sz="1800" dirty="0" smtClean="0"/>
              <a:t>SEUR.</a:t>
            </a:r>
          </a:p>
          <a:p>
            <a:pPr algn="just"/>
            <a:r>
              <a:rPr lang="pt-PT" sz="1800" dirty="0" smtClean="0"/>
              <a:t>Não </a:t>
            </a:r>
            <a:r>
              <a:rPr lang="pt-PT" sz="1800" dirty="0"/>
              <a:t>são elegíveis imputações de custos internos da entidade </a:t>
            </a:r>
            <a:r>
              <a:rPr lang="pt-PT" sz="1800" dirty="0" smtClean="0"/>
              <a:t>beneficiária.</a:t>
            </a:r>
            <a:endParaRPr lang="pt-PT" sz="1800" dirty="0"/>
          </a:p>
          <a:p>
            <a:pPr algn="just"/>
            <a:r>
              <a:rPr lang="pt-PT" sz="1800" dirty="0"/>
              <a:t>Não são elegíveis despesas de consumo corrente ou despesas de funcionamento e despesas </a:t>
            </a:r>
            <a:r>
              <a:rPr lang="pt-PT" sz="1800" dirty="0" smtClean="0"/>
              <a:t>que não </a:t>
            </a:r>
            <a:r>
              <a:rPr lang="pt-PT" sz="1800" dirty="0"/>
              <a:t>sejam agregadas em conta específica para a </a:t>
            </a:r>
            <a:r>
              <a:rPr lang="pt-PT" sz="1800" dirty="0" smtClean="0"/>
              <a:t>operação.</a:t>
            </a:r>
          </a:p>
          <a:p>
            <a:pPr algn="just"/>
            <a:r>
              <a:rPr lang="pt-PT" sz="1800" dirty="0"/>
              <a:t>As candidaturas não poderão incluir despesas de revisões de </a:t>
            </a:r>
            <a:r>
              <a:rPr lang="pt-PT" sz="1800" dirty="0" smtClean="0"/>
              <a:t>preços.</a:t>
            </a:r>
          </a:p>
          <a:p>
            <a:endParaRPr lang="pt-PT" sz="1800" dirty="0" smtClean="0"/>
          </a:p>
          <a:p>
            <a:pPr marL="0" indent="0">
              <a:buNone/>
            </a:pPr>
            <a:endParaRPr lang="pt-PT" sz="18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006671" y="1027370"/>
            <a:ext cx="6011392" cy="804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pt-PT" sz="3200" b="1" dirty="0">
                <a:solidFill>
                  <a:srgbClr val="00B050"/>
                </a:solidFill>
              </a:rPr>
              <a:t>E</a:t>
            </a:r>
            <a:r>
              <a:rPr lang="pt-PT" sz="3200" b="1" dirty="0" smtClean="0">
                <a:solidFill>
                  <a:srgbClr val="00B050"/>
                </a:solidFill>
              </a:rPr>
              <a:t>legibilidade das despesas</a:t>
            </a:r>
            <a:endParaRPr lang="pt-PT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925593" y="2320732"/>
            <a:ext cx="10515600" cy="16274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 sz="1800" dirty="0"/>
              <a:t>Nos termos do previsto na alínea a) do n.º 1 do artigo 12.º do RE SEUR, que determina a obrigação dos beneficiários iniciarem a execução da operação no prazo máximo de 180 dias após a assinatura do termo de aceitação da operação.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pt-PT" sz="18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006671" y="1027370"/>
            <a:ext cx="6011392" cy="804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pt-PT" sz="3200" b="1" dirty="0">
                <a:solidFill>
                  <a:srgbClr val="00B050"/>
                </a:solidFill>
              </a:rPr>
              <a:t>Execução da operação</a:t>
            </a:r>
          </a:p>
        </p:txBody>
      </p:sp>
    </p:spTree>
    <p:extLst>
      <p:ext uri="{BB962C8B-B14F-4D97-AF65-F5344CB8AC3E}">
        <p14:creationId xmlns:p14="http://schemas.microsoft.com/office/powerpoint/2010/main" val="21878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039904" y="2413159"/>
            <a:ext cx="10013577" cy="285480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99136" bIns="224028" numCol="1" spcCol="1270" anchor="t" anchorCtr="0">
            <a:noAutofit/>
          </a:bodyPr>
          <a:lstStyle/>
          <a:p>
            <a:pPr marL="0" lvl="1" algn="just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t-PT" sz="2800" kern="1200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68186" y="3066718"/>
            <a:ext cx="10085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PT" dirty="0" smtClean="0"/>
              <a:t>Beneficiários são as entidades que</a:t>
            </a:r>
            <a:r>
              <a:rPr lang="pt-PT" dirty="0"/>
              <a:t> </a:t>
            </a:r>
            <a:r>
              <a:rPr lang="pt-PT" dirty="0" smtClean="0"/>
              <a:t>executam a despesa (devendo apenas um deles ser considerado o líder da operação e ser este a submeter a operação).</a:t>
            </a:r>
          </a:p>
          <a:p>
            <a:pPr lvl="0" algn="just"/>
            <a:endParaRPr lang="pt-PT" dirty="0" smtClean="0"/>
          </a:p>
          <a:p>
            <a:pPr lvl="0" algn="just"/>
            <a:r>
              <a:rPr lang="pt-PT" dirty="0" smtClean="0"/>
              <a:t>Relativamente aos parceiros não é necessário o envio dos declarações de compromisso e restantes elementos obrigatórios a apresentar pelo beneficiário.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977018" y="968318"/>
            <a:ext cx="7978587" cy="804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pt-PT" sz="3200" b="1" dirty="0" smtClean="0">
                <a:solidFill>
                  <a:srgbClr val="00B050"/>
                </a:solidFill>
              </a:rPr>
              <a:t>Dúvidas</a:t>
            </a:r>
            <a:endParaRPr lang="pt-PT" sz="3200" b="1" dirty="0">
              <a:solidFill>
                <a:srgbClr val="00B05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37267" y="2057481"/>
            <a:ext cx="2818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pt-PT" b="1" dirty="0"/>
              <a:t>Beneficiário versus Parceiro</a:t>
            </a:r>
          </a:p>
        </p:txBody>
      </p:sp>
    </p:spTree>
    <p:extLst>
      <p:ext uri="{BB962C8B-B14F-4D97-AF65-F5344CB8AC3E}">
        <p14:creationId xmlns:p14="http://schemas.microsoft.com/office/powerpoint/2010/main" val="19875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sz="3600" dirty="0" smtClean="0"/>
          </a:p>
          <a:p>
            <a:pPr marL="0" indent="0" algn="ctr">
              <a:buNone/>
            </a:pPr>
            <a:endParaRPr lang="pt-PT" sz="3600" dirty="0"/>
          </a:p>
          <a:p>
            <a:pPr marL="0" indent="0" algn="ctr">
              <a:buNone/>
            </a:pPr>
            <a:r>
              <a:rPr lang="pt-PT" sz="3600" dirty="0" smtClean="0"/>
              <a:t>Muito obrigada pela atenção dispensada</a:t>
            </a:r>
          </a:p>
          <a:p>
            <a:pPr marL="0" indent="0" algn="ctr">
              <a:buNone/>
            </a:pPr>
            <a:r>
              <a:rPr lang="pt-PT" sz="3600" dirty="0" smtClean="0">
                <a:sym typeface="Wingdings" panose="05000000000000000000" pitchFamily="2" charset="2"/>
              </a:rPr>
              <a:t></a:t>
            </a:r>
            <a:endParaRPr lang="pt-PT" sz="3600" dirty="0" smtClean="0"/>
          </a:p>
          <a:p>
            <a:pPr marL="0" indent="0" algn="ctr">
              <a:buNone/>
            </a:pPr>
            <a:endParaRPr lang="pt-PT" sz="3600" dirty="0"/>
          </a:p>
          <a:p>
            <a:pPr marL="0" indent="0" algn="ctr">
              <a:buNone/>
            </a:pPr>
            <a:endParaRPr lang="pt-PT" sz="3600" dirty="0" smtClean="0"/>
          </a:p>
          <a:p>
            <a:pPr marL="0" indent="0" algn="ctr">
              <a:buNone/>
            </a:pP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36450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7824" y="979788"/>
            <a:ext cx="9134476" cy="593124"/>
          </a:xfrm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solidFill>
                  <a:srgbClr val="00C057"/>
                </a:solidFill>
              </a:rPr>
              <a:t>Aviso POSEUR-15-2016-53 - Tipologias </a:t>
            </a:r>
            <a:r>
              <a:rPr lang="pt-PT" sz="3600" b="1" dirty="0">
                <a:solidFill>
                  <a:srgbClr val="00C057"/>
                </a:solidFill>
              </a:rPr>
              <a:t>de </a:t>
            </a:r>
            <a:r>
              <a:rPr lang="pt-PT" sz="3600" b="1" dirty="0" smtClean="0">
                <a:solidFill>
                  <a:srgbClr val="00C057"/>
                </a:solidFill>
              </a:rPr>
              <a:t>Operações</a:t>
            </a:r>
            <a:endParaRPr lang="pt-PT" sz="3600" b="1" dirty="0">
              <a:solidFill>
                <a:srgbClr val="00C057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7423" y="1696737"/>
            <a:ext cx="10515600" cy="4796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sz="1800" b="1" dirty="0" smtClean="0">
              <a:solidFill>
                <a:srgbClr val="25ABC4"/>
              </a:solidFill>
            </a:endParaRPr>
          </a:p>
          <a:p>
            <a:pPr marL="0" indent="0" algn="just">
              <a:buNone/>
            </a:pPr>
            <a:r>
              <a:rPr lang="pt-PT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1800" b="1" dirty="0"/>
              <a:t>a) i) Ações dirigidas para a recuperação e proteção de espécies e habitats com estado </a:t>
            </a:r>
            <a:r>
              <a:rPr lang="pt-PT" sz="1800" b="1" dirty="0" smtClean="0"/>
              <a:t>de conservação </a:t>
            </a:r>
            <a:r>
              <a:rPr lang="pt-PT" sz="1800" b="1" dirty="0"/>
              <a:t>desfavorável, tais como o fomento de presas</a:t>
            </a:r>
          </a:p>
          <a:p>
            <a:pPr algn="just"/>
            <a:r>
              <a:rPr lang="pt-PT" sz="1800" dirty="0" smtClean="0"/>
              <a:t>a</a:t>
            </a:r>
            <a:r>
              <a:rPr lang="pt-PT" sz="1800" dirty="0"/>
              <a:t>) Avaliação do efetivo das populações de coelho-bravo ao nível nacional – realização de um censo</a:t>
            </a:r>
          </a:p>
          <a:p>
            <a:pPr marL="0" indent="0" algn="just">
              <a:buNone/>
            </a:pPr>
            <a:r>
              <a:rPr lang="pt-PT" sz="1800" dirty="0"/>
              <a:t>nacional;</a:t>
            </a:r>
          </a:p>
          <a:p>
            <a:pPr algn="just"/>
            <a:r>
              <a:rPr lang="pt-PT" sz="1800" dirty="0"/>
              <a:t>b) Avaliação da evolução virológica e resposta imunitária das populações de coelho-bravo à </a:t>
            </a:r>
            <a:r>
              <a:rPr lang="pt-PT" sz="1800" dirty="0" smtClean="0"/>
              <a:t>nova variante </a:t>
            </a:r>
            <a:r>
              <a:rPr lang="pt-PT" sz="1800" dirty="0"/>
              <a:t>da doença hemorrágica viral, com avaliação das taxas de mortalidade e morbilidade </a:t>
            </a:r>
            <a:r>
              <a:rPr lang="pt-PT" sz="1800" dirty="0" smtClean="0"/>
              <a:t>da nova </a:t>
            </a:r>
            <a:r>
              <a:rPr lang="pt-PT" sz="1800" dirty="0"/>
              <a:t>variante da DHV em coelho-bravo, tanto em condições controladas como em condições </a:t>
            </a:r>
            <a:r>
              <a:rPr lang="pt-PT" sz="1800" dirty="0" smtClean="0"/>
              <a:t>de campo;</a:t>
            </a:r>
          </a:p>
          <a:p>
            <a:pPr algn="just"/>
            <a:r>
              <a:rPr lang="pt-PT" sz="1800" dirty="0"/>
              <a:t>c) Identificação de medidas de gestão eficientes para a recuperação das populações de </a:t>
            </a:r>
            <a:r>
              <a:rPr lang="pt-PT" sz="1800" dirty="0" smtClean="0"/>
              <a:t>coelho bravo</a:t>
            </a:r>
            <a:r>
              <a:rPr lang="pt-PT" sz="1800" dirty="0"/>
              <a:t>,</a:t>
            </a:r>
          </a:p>
          <a:p>
            <a:pPr marL="0" indent="0" algn="just">
              <a:buNone/>
            </a:pPr>
            <a:r>
              <a:rPr lang="pt-PT" sz="1800" dirty="0"/>
              <a:t>e aplicação das mesmas em áreas selecionadas em função dos resultados obtidos </a:t>
            </a:r>
            <a:r>
              <a:rPr lang="pt-PT" sz="1800" dirty="0" smtClean="0"/>
              <a:t>no censo </a:t>
            </a:r>
            <a:r>
              <a:rPr lang="pt-PT" sz="1800" dirty="0"/>
              <a:t>nacional;</a:t>
            </a:r>
          </a:p>
          <a:p>
            <a:pPr algn="just"/>
            <a:r>
              <a:rPr lang="pt-PT" sz="1800" dirty="0"/>
              <a:t>e) Desenvolvimento e experimentação de modelos de gestão sustentável das populações naturais</a:t>
            </a:r>
          </a:p>
          <a:p>
            <a:pPr marL="0" indent="0" algn="just">
              <a:buNone/>
            </a:pPr>
            <a:r>
              <a:rPr lang="pt-PT" sz="1800" dirty="0"/>
              <a:t>de coelho-bravo;</a:t>
            </a:r>
          </a:p>
          <a:p>
            <a:pPr algn="just"/>
            <a:r>
              <a:rPr lang="pt-PT" sz="1800" dirty="0"/>
              <a:t>f) Transferência de conhecimento para as entidades gestoras, de forma a contribuir para </a:t>
            </a:r>
            <a:r>
              <a:rPr lang="pt-PT" sz="1800" dirty="0" smtClean="0"/>
              <a:t>a implementação </a:t>
            </a:r>
            <a:r>
              <a:rPr lang="pt-PT" sz="1800" dirty="0"/>
              <a:t>de modelos de gestão que compatibilizem a exploração cinegética com </a:t>
            </a:r>
            <a:r>
              <a:rPr lang="pt-PT" sz="1800" dirty="0" smtClean="0"/>
              <a:t>os objetivos </a:t>
            </a:r>
            <a:r>
              <a:rPr lang="pt-PT" sz="1800" dirty="0"/>
              <a:t>de conservação da natureza.</a:t>
            </a:r>
            <a:endParaRPr lang="pt-PT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1104" y="1250576"/>
            <a:ext cx="9178737" cy="5931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rgbClr val="00B050"/>
                </a:solidFill>
              </a:rPr>
              <a:t>Aviso </a:t>
            </a:r>
            <a:r>
              <a:rPr lang="pt-PT" sz="3600" b="1" dirty="0" smtClean="0">
                <a:solidFill>
                  <a:srgbClr val="00B050"/>
                </a:solidFill>
              </a:rPr>
              <a:t>POSEUR-15-2016-53 </a:t>
            </a:r>
            <a:r>
              <a:rPr lang="pt-PT" sz="3600" b="1" dirty="0">
                <a:solidFill>
                  <a:srgbClr val="00B050"/>
                </a:solidFill>
              </a:rPr>
              <a:t>- Tipologias de Operações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2672" y="1982487"/>
            <a:ext cx="10515600" cy="353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1800" b="1" dirty="0" smtClean="0">
              <a:solidFill>
                <a:srgbClr val="25ABC4"/>
              </a:solidFill>
            </a:endParaRPr>
          </a:p>
          <a:p>
            <a:pPr marL="0" indent="0">
              <a:buNone/>
            </a:pPr>
            <a:r>
              <a:rPr lang="pt-PT" sz="1800" b="1" dirty="0"/>
              <a:t>a) </a:t>
            </a:r>
            <a:r>
              <a:rPr lang="pt-PT" sz="1800" b="1" dirty="0" err="1"/>
              <a:t>ii</a:t>
            </a:r>
            <a:r>
              <a:rPr lang="pt-PT" sz="1800" b="1" dirty="0"/>
              <a:t>) Ações de prevenção, controlo e erradicação de espécies exóticas </a:t>
            </a:r>
            <a:r>
              <a:rPr lang="pt-PT" sz="1800" b="1" dirty="0" smtClean="0"/>
              <a:t>invasoras</a:t>
            </a:r>
            <a:endParaRPr lang="pt-PT" sz="1800" b="1" dirty="0"/>
          </a:p>
          <a:p>
            <a:r>
              <a:rPr lang="pt-PT" sz="1800" dirty="0" smtClean="0"/>
              <a:t>a</a:t>
            </a:r>
            <a:r>
              <a:rPr lang="pt-PT" sz="1800" dirty="0"/>
              <a:t>) Controlo natural e, complementarmente controlo mecânico e/ou químico de espécies </a:t>
            </a:r>
            <a:r>
              <a:rPr lang="pt-PT" sz="1800" dirty="0" smtClean="0"/>
              <a:t>exóticas invasoras </a:t>
            </a:r>
            <a:r>
              <a:rPr lang="pt-PT" sz="1800" dirty="0"/>
              <a:t>da flora, de suporte e referência,</a:t>
            </a:r>
          </a:p>
          <a:p>
            <a:r>
              <a:rPr lang="pt-PT" sz="1800" dirty="0"/>
              <a:t>b) Avaliação da eficácia das metodologias aplicadas (controle natural e mecânico) em </a:t>
            </a:r>
            <a:r>
              <a:rPr lang="pt-PT" sz="1800" dirty="0" smtClean="0"/>
              <a:t>termos espaciais </a:t>
            </a:r>
            <a:r>
              <a:rPr lang="pt-PT" sz="1800" dirty="0"/>
              <a:t>e do impacto real ou potencial sobre espécies e habitats protegidos</a:t>
            </a:r>
          </a:p>
          <a:p>
            <a:r>
              <a:rPr lang="pt-PT" sz="1800" dirty="0"/>
              <a:t>c) Prevenção e deteção precoce, através de soluções inovadoras de sensibilização </a:t>
            </a:r>
            <a:r>
              <a:rPr lang="pt-PT" sz="1800" dirty="0" smtClean="0"/>
              <a:t>e monitorização </a:t>
            </a:r>
            <a:r>
              <a:rPr lang="pt-PT" sz="1800" dirty="0"/>
              <a:t>(incluindo, e.g., programas de Ciência-cidadã) que permitam aumentar </a:t>
            </a:r>
            <a:r>
              <a:rPr lang="pt-PT" sz="1800" dirty="0" smtClean="0"/>
              <a:t>a sensibilização </a:t>
            </a:r>
            <a:r>
              <a:rPr lang="pt-PT" sz="1800" dirty="0"/>
              <a:t>de diversos públicos-alvo para a problemática das espécies invasoras, de </a:t>
            </a:r>
            <a:r>
              <a:rPr lang="pt-PT" sz="1800" dirty="0" smtClean="0"/>
              <a:t>forma a </a:t>
            </a:r>
            <a:r>
              <a:rPr lang="pt-PT" sz="1800" dirty="0"/>
              <a:t>prevenir a entrada de novas espécies </a:t>
            </a:r>
            <a:r>
              <a:rPr lang="pt-PT" sz="1800" dirty="0" smtClean="0"/>
              <a:t>invasoras.</a:t>
            </a:r>
            <a:endParaRPr lang="pt-PT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1104" y="1250576"/>
            <a:ext cx="9178737" cy="5931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rgbClr val="00B050"/>
                </a:solidFill>
              </a:rPr>
              <a:t>Aviso </a:t>
            </a:r>
            <a:r>
              <a:rPr lang="pt-PT" sz="3600" b="1" dirty="0" smtClean="0">
                <a:solidFill>
                  <a:srgbClr val="00B050"/>
                </a:solidFill>
              </a:rPr>
              <a:t>POSEUR-15-2016-54 </a:t>
            </a:r>
            <a:r>
              <a:rPr lang="pt-PT" sz="3600" b="1" dirty="0">
                <a:solidFill>
                  <a:srgbClr val="00B050"/>
                </a:solidFill>
              </a:rPr>
              <a:t>- Tipologias de Operações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2672" y="2114221"/>
            <a:ext cx="10515600" cy="406960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 sz="2100" b="1" dirty="0" smtClean="0"/>
              <a:t>c) </a:t>
            </a:r>
            <a:r>
              <a:rPr lang="pt-PT" sz="2100" b="1" dirty="0" err="1" smtClean="0"/>
              <a:t>iii</a:t>
            </a:r>
            <a:r>
              <a:rPr lang="pt-PT" sz="2100" b="1" dirty="0"/>
              <a:t>) Ações</a:t>
            </a:r>
            <a:r>
              <a:rPr lang="pt-PT" sz="2100" b="1" dirty="0" smtClean="0"/>
              <a:t> no </a:t>
            </a:r>
            <a:r>
              <a:rPr lang="pt-PT" sz="2100" b="1" dirty="0"/>
              <a:t>âmbito do sistema de informação do meio marinho, designadamente recolha de informação, desenvolvimento de ferramentas de gestão, pesquisa e processamento de dados para  suporte à decisão na área da biodiversidade marinha, focadas no alargamento e gestão da Rede Natura 2000 no meio </a:t>
            </a:r>
            <a:r>
              <a:rPr lang="pt-PT" sz="2100" b="1" dirty="0" smtClean="0"/>
              <a:t>marinho</a:t>
            </a:r>
          </a:p>
          <a:p>
            <a:pPr marL="0" indent="0" algn="just">
              <a:buNone/>
            </a:pPr>
            <a:endParaRPr lang="pt-PT" sz="1800" b="1" dirty="0"/>
          </a:p>
          <a:p>
            <a:pPr algn="just"/>
            <a:r>
              <a:rPr lang="pt-PT" sz="2100" dirty="0" smtClean="0"/>
              <a:t> </a:t>
            </a:r>
            <a:r>
              <a:rPr lang="pt-PT" sz="2100" dirty="0"/>
              <a:t>Desenvolvimento de sistemas integrados de informação sobre a biodiversidade marinha e </a:t>
            </a:r>
            <a:r>
              <a:rPr lang="pt-PT" sz="2100" dirty="0" smtClean="0"/>
              <a:t>costeira, assegurando </a:t>
            </a:r>
            <a:r>
              <a:rPr lang="pt-PT" sz="2100" dirty="0"/>
              <a:t>a sua interoperabilidade com outros sistemas existentes ou em implementação;</a:t>
            </a:r>
          </a:p>
          <a:p>
            <a:pPr algn="just"/>
            <a:r>
              <a:rPr lang="pt-PT" sz="2100" dirty="0" smtClean="0"/>
              <a:t>Definição </a:t>
            </a:r>
            <a:r>
              <a:rPr lang="pt-PT" sz="2100" dirty="0"/>
              <a:t>e implementação de modelos de monitorização do estado de conservação das </a:t>
            </a:r>
            <a:r>
              <a:rPr lang="pt-PT" sz="2100" dirty="0" smtClean="0"/>
              <a:t>espécies e </a:t>
            </a:r>
            <a:r>
              <a:rPr lang="pt-PT" sz="2100" dirty="0"/>
              <a:t>habitats naturais protegidos e da Rede Natura 2000, incluindo a avaliação dos seus limites </a:t>
            </a:r>
            <a:r>
              <a:rPr lang="pt-PT" sz="2100" dirty="0" smtClean="0"/>
              <a:t>no mar</a:t>
            </a:r>
            <a:r>
              <a:rPr lang="pt-PT" sz="2100" dirty="0"/>
              <a:t>;</a:t>
            </a:r>
          </a:p>
          <a:p>
            <a:pPr algn="just"/>
            <a:r>
              <a:rPr lang="pt-PT" sz="2100" dirty="0" smtClean="0"/>
              <a:t>Obtenção </a:t>
            </a:r>
            <a:r>
              <a:rPr lang="pt-PT" sz="2100" dirty="0"/>
              <a:t>de conhecimento científico para apoio à utilização sustentável dos recursos e gestão </a:t>
            </a:r>
            <a:r>
              <a:rPr lang="pt-PT" sz="2100" dirty="0" smtClean="0"/>
              <a:t>das áreas </a:t>
            </a:r>
            <a:r>
              <a:rPr lang="pt-PT" sz="2100" dirty="0"/>
              <a:t>classificadas;</a:t>
            </a:r>
          </a:p>
          <a:p>
            <a:pPr algn="just"/>
            <a:r>
              <a:rPr lang="pt-PT" sz="2100" dirty="0" smtClean="0"/>
              <a:t>Contribuição </a:t>
            </a:r>
            <a:r>
              <a:rPr lang="pt-PT" sz="2100" dirty="0"/>
              <a:t>para a consolidação do Sistema de Informação do Meio Marinho;</a:t>
            </a:r>
          </a:p>
          <a:p>
            <a:pPr algn="just"/>
            <a:r>
              <a:rPr lang="pt-PT" sz="2100" dirty="0" smtClean="0"/>
              <a:t>Intervenções </a:t>
            </a:r>
            <a:r>
              <a:rPr lang="pt-PT" sz="2100" dirty="0"/>
              <a:t>complementares de recuperação e cartografia de habitats naturais marinhos;</a:t>
            </a:r>
          </a:p>
          <a:p>
            <a:pPr algn="just"/>
            <a:r>
              <a:rPr lang="pt-PT" sz="2100" dirty="0" smtClean="0"/>
              <a:t>Desenvolvimento </a:t>
            </a:r>
            <a:r>
              <a:rPr lang="pt-PT" sz="2100" dirty="0"/>
              <a:t>de conteúdos e ações de comunicação e informação sobre a </a:t>
            </a:r>
            <a:r>
              <a:rPr lang="pt-PT" sz="2100" dirty="0" smtClean="0"/>
              <a:t>biodiversidade marinha</a:t>
            </a:r>
            <a:r>
              <a:rPr lang="pt-PT" sz="2100" dirty="0"/>
              <a:t>, conexas com o desenvolvimento e os resultados da operação, junto das </a:t>
            </a:r>
            <a:r>
              <a:rPr lang="pt-PT" sz="2100" dirty="0" smtClean="0"/>
              <a:t>comunidades, agentes </a:t>
            </a:r>
            <a:r>
              <a:rPr lang="pt-PT" sz="2100" dirty="0"/>
              <a:t>e operadores locais e público em geral, incluindo a nível regional e nacional.</a:t>
            </a:r>
            <a:endParaRPr lang="pt-PT" sz="2100" dirty="0" smtClean="0"/>
          </a:p>
        </p:txBody>
      </p:sp>
    </p:spTree>
    <p:extLst>
      <p:ext uri="{BB962C8B-B14F-4D97-AF65-F5344CB8AC3E}">
        <p14:creationId xmlns:p14="http://schemas.microsoft.com/office/powerpoint/2010/main" val="25138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1104" y="1250576"/>
            <a:ext cx="9178737" cy="5931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rgbClr val="00B050"/>
                </a:solidFill>
              </a:rPr>
              <a:t>Aviso </a:t>
            </a:r>
            <a:r>
              <a:rPr lang="pt-PT" sz="3600" b="1" dirty="0" smtClean="0">
                <a:solidFill>
                  <a:srgbClr val="00B050"/>
                </a:solidFill>
              </a:rPr>
              <a:t>POSEUR-15-2016-56 </a:t>
            </a:r>
            <a:r>
              <a:rPr lang="pt-PT" sz="3600" b="1" dirty="0">
                <a:solidFill>
                  <a:srgbClr val="00B050"/>
                </a:solidFill>
              </a:rPr>
              <a:t>- Tipologias de Operações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2672" y="2114221"/>
            <a:ext cx="10515600" cy="406960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sz="1900" b="1" dirty="0"/>
              <a:t>b</a:t>
            </a:r>
            <a:r>
              <a:rPr lang="pt-PT" sz="1900" b="1" dirty="0" smtClean="0"/>
              <a:t>) </a:t>
            </a:r>
            <a:r>
              <a:rPr lang="pt-PT" sz="1900" b="1" dirty="0" err="1" smtClean="0"/>
              <a:t>iii</a:t>
            </a:r>
            <a:r>
              <a:rPr lang="pt-PT" sz="1900" b="1" dirty="0"/>
              <a:t>) Elaboração de Planos de Ação de Espécies e execução das respetivas ações, prevista no artigo 70º </a:t>
            </a:r>
            <a:r>
              <a:rPr lang="pt-PT" sz="1900" b="1" dirty="0" smtClean="0"/>
              <a:t>do RE </a:t>
            </a:r>
            <a:r>
              <a:rPr lang="pt-PT" sz="1900" b="1" dirty="0"/>
              <a:t>SEUR, a realizar nos ecossistemas das áreas de distribuição histórica do lince-ibérico na Serra </a:t>
            </a:r>
            <a:r>
              <a:rPr lang="pt-PT" sz="1900" b="1" dirty="0" smtClean="0"/>
              <a:t>da Malcata</a:t>
            </a:r>
            <a:r>
              <a:rPr lang="pt-PT" sz="1900" b="1" dirty="0"/>
              <a:t>, Serra de S. Mamede e Moura e Barrancos</a:t>
            </a:r>
          </a:p>
          <a:p>
            <a:pPr marL="0" indent="0" algn="just">
              <a:buNone/>
            </a:pPr>
            <a:endParaRPr lang="pt-PT" sz="1800" b="1" dirty="0"/>
          </a:p>
          <a:p>
            <a:pPr algn="just"/>
            <a:r>
              <a:rPr lang="pt-PT" sz="1900" dirty="0" smtClean="0"/>
              <a:t>Criação </a:t>
            </a:r>
            <a:r>
              <a:rPr lang="pt-PT" sz="1900" dirty="0"/>
              <a:t>de condições para o estabelecimento de populações viáveis de lince, em áreas da </a:t>
            </a:r>
            <a:r>
              <a:rPr lang="pt-PT" sz="1900" dirty="0" smtClean="0"/>
              <a:t>Rede Natura </a:t>
            </a:r>
            <a:r>
              <a:rPr lang="pt-PT" sz="1900" dirty="0"/>
              <a:t>2000;</a:t>
            </a:r>
          </a:p>
          <a:p>
            <a:pPr algn="just"/>
            <a:r>
              <a:rPr lang="pt-PT" sz="1900" dirty="0" smtClean="0"/>
              <a:t>Seleção </a:t>
            </a:r>
            <a:r>
              <a:rPr lang="pt-PT" sz="1900" dirty="0"/>
              <a:t>de territórios que reúnam melhores condições para a fixação da espécie (áreas </a:t>
            </a:r>
            <a:r>
              <a:rPr lang="pt-PT" sz="1900" dirty="0" smtClean="0"/>
              <a:t>de intervenção </a:t>
            </a:r>
            <a:r>
              <a:rPr lang="pt-PT" sz="1900" dirty="0"/>
              <a:t>prioritária);</a:t>
            </a:r>
          </a:p>
          <a:p>
            <a:pPr algn="just"/>
            <a:r>
              <a:rPr lang="pt-PT" sz="1900" dirty="0" smtClean="0"/>
              <a:t>Implementação </a:t>
            </a:r>
            <a:r>
              <a:rPr lang="pt-PT" sz="1900" dirty="0"/>
              <a:t>de medidas de melhoramento do habitat e fomento de presas naturais;</a:t>
            </a:r>
          </a:p>
          <a:p>
            <a:pPr algn="just"/>
            <a:r>
              <a:rPr lang="pt-PT" sz="1900" dirty="0" smtClean="0"/>
              <a:t>Contributo </a:t>
            </a:r>
            <a:r>
              <a:rPr lang="pt-PT" sz="1900" dirty="0"/>
              <a:t>complementar para a conservação do lobo, águia-imperial e outras aves de </a:t>
            </a:r>
            <a:r>
              <a:rPr lang="pt-PT" sz="1900" dirty="0" smtClean="0"/>
              <a:t>rapina, através </a:t>
            </a:r>
            <a:r>
              <a:rPr lang="pt-PT" sz="1900" dirty="0"/>
              <a:t>da gestão e fomento das populações presa</a:t>
            </a:r>
            <a:r>
              <a:rPr lang="pt-PT" sz="1900" dirty="0" smtClean="0"/>
              <a:t>;</a:t>
            </a:r>
          </a:p>
          <a:p>
            <a:pPr algn="just"/>
            <a:r>
              <a:rPr lang="pt-PT" sz="1900" dirty="0" smtClean="0"/>
              <a:t>Definir </a:t>
            </a:r>
            <a:r>
              <a:rPr lang="pt-PT" sz="1900" dirty="0"/>
              <a:t>modelos de gestão multifuncional, que compatibilizem a utilização dos recursos naturais </a:t>
            </a:r>
            <a:r>
              <a:rPr lang="pt-PT" sz="1900" dirty="0" smtClean="0"/>
              <a:t>com os </a:t>
            </a:r>
            <a:r>
              <a:rPr lang="pt-PT" sz="1900" dirty="0"/>
              <a:t>objetivos de conservação da natureza definidos, nomeadamente no que diz respeito à </a:t>
            </a:r>
            <a:r>
              <a:rPr lang="pt-PT" sz="1900" dirty="0" smtClean="0"/>
              <a:t>gestão florestal</a:t>
            </a:r>
            <a:r>
              <a:rPr lang="pt-PT" sz="1900" dirty="0"/>
              <a:t>, cinegética, </a:t>
            </a:r>
            <a:r>
              <a:rPr lang="pt-PT" sz="1900" dirty="0" smtClean="0"/>
              <a:t>agrícola.</a:t>
            </a:r>
          </a:p>
        </p:txBody>
      </p:sp>
    </p:spTree>
    <p:extLst>
      <p:ext uri="{BB962C8B-B14F-4D97-AF65-F5344CB8AC3E}">
        <p14:creationId xmlns:p14="http://schemas.microsoft.com/office/powerpoint/2010/main" val="38059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872385" y="183417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1800" b="1" dirty="0" smtClean="0"/>
              <a:t>Tipologia </a:t>
            </a:r>
            <a:r>
              <a:rPr lang="pt-PT" sz="1800" b="1" dirty="0"/>
              <a:t>a) </a:t>
            </a:r>
            <a:r>
              <a:rPr lang="pt-PT" sz="1800" b="1" dirty="0" smtClean="0"/>
              <a:t>i)</a:t>
            </a:r>
          </a:p>
          <a:p>
            <a:pPr marL="0" indent="0" algn="just">
              <a:buNone/>
            </a:pPr>
            <a:r>
              <a:rPr lang="pt-PT" sz="1800" dirty="0"/>
              <a:t>T</a:t>
            </a:r>
            <a:r>
              <a:rPr lang="pt-PT" sz="1800" dirty="0" smtClean="0"/>
              <a:t>êm </a:t>
            </a:r>
            <a:r>
              <a:rPr lang="pt-PT" sz="1800" dirty="0"/>
              <a:t>de ser apresentadas em </a:t>
            </a:r>
            <a:r>
              <a:rPr lang="pt-PT" sz="1800" b="1" dirty="0"/>
              <a:t>parceria </a:t>
            </a:r>
            <a:r>
              <a:rPr lang="pt-PT" sz="1800" dirty="0"/>
              <a:t>com o</a:t>
            </a:r>
            <a:r>
              <a:rPr lang="pt-PT" sz="1800" b="1" dirty="0"/>
              <a:t> ICNF (solicitada até 31 de </a:t>
            </a:r>
            <a:r>
              <a:rPr lang="pt-PT" sz="1800" b="1" dirty="0" smtClean="0"/>
              <a:t>agosto) </a:t>
            </a:r>
            <a:r>
              <a:rPr lang="pt-PT" sz="1800" dirty="0"/>
              <a:t>e ter </a:t>
            </a:r>
            <a:r>
              <a:rPr lang="pt-PT" sz="1800" b="1" dirty="0"/>
              <a:t>declaração </a:t>
            </a:r>
            <a:r>
              <a:rPr lang="pt-PT" sz="1800" dirty="0"/>
              <a:t>do</a:t>
            </a:r>
            <a:r>
              <a:rPr lang="pt-PT" sz="1800" b="1" dirty="0"/>
              <a:t> ICNF </a:t>
            </a:r>
            <a:r>
              <a:rPr lang="pt-PT" sz="1800" dirty="0"/>
              <a:t>de cumprimento das alíneas a) e b) do n.1 do </a:t>
            </a:r>
            <a:r>
              <a:rPr lang="pt-PT" sz="1800" dirty="0" err="1"/>
              <a:t>art</a:t>
            </a:r>
            <a:r>
              <a:rPr lang="pt-PT" sz="1800" dirty="0"/>
              <a:t>. </a:t>
            </a:r>
            <a:r>
              <a:rPr lang="pt-PT" sz="1800" dirty="0" smtClean="0"/>
              <a:t>72º</a:t>
            </a:r>
            <a:endParaRPr lang="pt-PT" sz="1800" b="1" dirty="0" smtClean="0"/>
          </a:p>
          <a:p>
            <a:pPr marL="0" indent="0" algn="just">
              <a:buNone/>
            </a:pPr>
            <a:endParaRPr lang="pt-PT" sz="1800" b="1" dirty="0" smtClean="0"/>
          </a:p>
          <a:p>
            <a:pPr marL="0" indent="0" algn="just">
              <a:buNone/>
            </a:pPr>
            <a:r>
              <a:rPr lang="pt-PT" sz="1800" b="1" dirty="0" smtClean="0"/>
              <a:t>Tipologia </a:t>
            </a:r>
            <a:r>
              <a:rPr lang="pt-PT" sz="1800" b="1" dirty="0"/>
              <a:t>a) </a:t>
            </a:r>
            <a:r>
              <a:rPr lang="pt-PT" sz="1800" b="1" dirty="0" err="1"/>
              <a:t>ii</a:t>
            </a:r>
            <a:r>
              <a:rPr lang="pt-PT" sz="1800" b="1" dirty="0"/>
              <a:t>) </a:t>
            </a:r>
            <a:endParaRPr lang="pt-PT" sz="1800" b="1" dirty="0" smtClean="0"/>
          </a:p>
          <a:p>
            <a:pPr marL="0" indent="0" algn="just">
              <a:buNone/>
            </a:pPr>
            <a:r>
              <a:rPr lang="pt-PT" sz="1800" dirty="0"/>
              <a:t>C</a:t>
            </a:r>
            <a:r>
              <a:rPr lang="pt-PT" sz="1800" dirty="0" smtClean="0"/>
              <a:t>arecem </a:t>
            </a:r>
            <a:r>
              <a:rPr lang="pt-PT" sz="1800" dirty="0"/>
              <a:t>de </a:t>
            </a:r>
            <a:r>
              <a:rPr lang="pt-PT" sz="1800" b="1" dirty="0"/>
              <a:t>parecer do ICNF (solicitado até </a:t>
            </a:r>
            <a:r>
              <a:rPr lang="pt-PT" sz="1800" b="1" dirty="0" smtClean="0"/>
              <a:t>12 </a:t>
            </a:r>
            <a:r>
              <a:rPr lang="pt-PT" sz="1800" b="1" dirty="0"/>
              <a:t>de setembro) </a:t>
            </a:r>
            <a:r>
              <a:rPr lang="pt-PT" sz="1800" dirty="0"/>
              <a:t>que confirme o cumprimento das alíneas a) e b) do n.1 do </a:t>
            </a:r>
            <a:r>
              <a:rPr lang="pt-PT" sz="1800" dirty="0" err="1"/>
              <a:t>art</a:t>
            </a:r>
            <a:r>
              <a:rPr lang="pt-PT" sz="1800" dirty="0"/>
              <a:t>. 72º, assim como autorizações para utilização de agentes biológicos de controlo natural em meio não confinado, designadamente das autoridades sanitárias, fitossanitárias e de ambiente, como é o caso da Direção-Geral de Alimentação e Veterinária e o ICNF. </a:t>
            </a:r>
            <a:endParaRPr lang="pt-PT" sz="1800" dirty="0" smtClean="0"/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sz="1800" b="1" dirty="0"/>
              <a:t>Tipologia b) </a:t>
            </a:r>
            <a:r>
              <a:rPr lang="pt-PT" sz="1800" b="1" dirty="0" err="1"/>
              <a:t>iii</a:t>
            </a:r>
            <a:r>
              <a:rPr lang="pt-PT" sz="1800" b="1" dirty="0"/>
              <a:t>) </a:t>
            </a:r>
          </a:p>
          <a:p>
            <a:pPr marL="0" indent="0" algn="just">
              <a:buNone/>
            </a:pPr>
            <a:r>
              <a:rPr lang="pt-PT" sz="1800" dirty="0"/>
              <a:t>Carecem de </a:t>
            </a:r>
            <a:r>
              <a:rPr lang="pt-PT" sz="1800" b="1" dirty="0"/>
              <a:t>parecer do ICNF (solicitado até </a:t>
            </a:r>
            <a:r>
              <a:rPr lang="pt-PT" sz="1800" b="1" dirty="0" smtClean="0"/>
              <a:t>13 </a:t>
            </a:r>
            <a:r>
              <a:rPr lang="pt-PT" sz="1800" b="1" dirty="0"/>
              <a:t>de setembro) </a:t>
            </a:r>
            <a:r>
              <a:rPr lang="pt-PT" sz="1800" dirty="0"/>
              <a:t>que confirme o cumprimento das alíneas a) e b) do n.1 do </a:t>
            </a:r>
            <a:r>
              <a:rPr lang="pt-PT" sz="1800" dirty="0" err="1"/>
              <a:t>art</a:t>
            </a:r>
            <a:r>
              <a:rPr lang="pt-PT" sz="1800" dirty="0"/>
              <a:t>. 72º</a:t>
            </a:r>
            <a:r>
              <a:rPr lang="pt-PT" sz="1800" dirty="0" smtClean="0"/>
              <a:t>.</a:t>
            </a:r>
          </a:p>
          <a:p>
            <a:pPr marL="0" indent="0">
              <a:buNone/>
            </a:pPr>
            <a:endParaRPr lang="pt-PT" sz="3800" dirty="0"/>
          </a:p>
          <a:p>
            <a:pPr marL="0" indent="0">
              <a:buNone/>
            </a:pPr>
            <a:endParaRPr lang="pt-PT" sz="3300" dirty="0" smtClean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998655" y="986941"/>
            <a:ext cx="9709786" cy="615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sz="3200" b="1" dirty="0" smtClean="0">
                <a:solidFill>
                  <a:srgbClr val="00B050"/>
                </a:solidFill>
              </a:rPr>
              <a:t>Apresentação de Candidaturas – Critérios Específicos</a:t>
            </a:r>
            <a:endParaRPr lang="pt-PT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sz="3300" dirty="0"/>
          </a:p>
          <a:p>
            <a:pPr marL="0" indent="0">
              <a:buNone/>
            </a:pPr>
            <a:r>
              <a:rPr lang="pt-PT" sz="1800" b="1" dirty="0"/>
              <a:t>Tipologia </a:t>
            </a:r>
            <a:r>
              <a:rPr lang="pt-PT" sz="1800" b="1" dirty="0" smtClean="0"/>
              <a:t>c) </a:t>
            </a:r>
            <a:r>
              <a:rPr lang="pt-PT" sz="1800" b="1" dirty="0" err="1" smtClean="0"/>
              <a:t>iii</a:t>
            </a:r>
            <a:r>
              <a:rPr lang="pt-PT" sz="1800" b="1" dirty="0"/>
              <a:t>)</a:t>
            </a:r>
          </a:p>
          <a:p>
            <a:pPr marL="0" indent="0" algn="just">
              <a:buNone/>
            </a:pPr>
            <a:r>
              <a:rPr lang="pt-PT" sz="1800" dirty="0"/>
              <a:t>Têm de ser apresentadas em </a:t>
            </a:r>
            <a:r>
              <a:rPr lang="pt-PT" sz="1800" b="1" dirty="0"/>
              <a:t>parceria </a:t>
            </a:r>
            <a:r>
              <a:rPr lang="pt-PT" sz="1800" dirty="0"/>
              <a:t>com o</a:t>
            </a:r>
            <a:r>
              <a:rPr lang="pt-PT" sz="1800" b="1" dirty="0"/>
              <a:t> ICNF (solicitada até 31 de agosto</a:t>
            </a:r>
            <a:r>
              <a:rPr lang="pt-PT" sz="1800" b="1" dirty="0" smtClean="0"/>
              <a:t>),</a:t>
            </a:r>
            <a:r>
              <a:rPr lang="pt-PT" sz="1800" dirty="0" smtClean="0"/>
              <a:t> ter </a:t>
            </a:r>
            <a:r>
              <a:rPr lang="pt-PT" sz="1800" b="1" dirty="0" smtClean="0"/>
              <a:t>declaração </a:t>
            </a:r>
            <a:r>
              <a:rPr lang="pt-PT" sz="1800" dirty="0" smtClean="0"/>
              <a:t>do</a:t>
            </a:r>
            <a:r>
              <a:rPr lang="pt-PT" sz="1800" b="1" dirty="0" smtClean="0"/>
              <a:t> ICNF </a:t>
            </a:r>
            <a:r>
              <a:rPr lang="pt-PT" sz="1800" dirty="0" smtClean="0"/>
              <a:t>de </a:t>
            </a:r>
            <a:r>
              <a:rPr lang="pt-PT" sz="1800" dirty="0"/>
              <a:t>cumprimento das alíneas a) e b) do n.1 do </a:t>
            </a:r>
            <a:r>
              <a:rPr lang="pt-PT" sz="1800" dirty="0" err="1"/>
              <a:t>art</a:t>
            </a:r>
            <a:r>
              <a:rPr lang="pt-PT" sz="1800" dirty="0"/>
              <a:t>. </a:t>
            </a:r>
            <a:r>
              <a:rPr lang="pt-PT" sz="1800" dirty="0" smtClean="0"/>
              <a:t>72º e </a:t>
            </a:r>
            <a:r>
              <a:rPr lang="pt-PT" sz="1800" b="1" dirty="0" smtClean="0"/>
              <a:t>parecer </a:t>
            </a:r>
            <a:r>
              <a:rPr lang="pt-PT" sz="1800" b="1" dirty="0"/>
              <a:t>favorável </a:t>
            </a:r>
            <a:r>
              <a:rPr lang="pt-PT" sz="1800" dirty="0"/>
              <a:t>da </a:t>
            </a:r>
            <a:r>
              <a:rPr lang="pt-PT" sz="1800" b="1" dirty="0" smtClean="0"/>
              <a:t>DGRM</a:t>
            </a:r>
            <a:r>
              <a:rPr lang="pt-PT" sz="1800" dirty="0" smtClean="0"/>
              <a:t>, </a:t>
            </a:r>
            <a:r>
              <a:rPr lang="pt-PT" sz="1800" dirty="0"/>
              <a:t>quando se </a:t>
            </a:r>
            <a:r>
              <a:rPr lang="pt-PT" sz="1800" dirty="0" smtClean="0"/>
              <a:t>localizem exclusivamente </a:t>
            </a:r>
            <a:r>
              <a:rPr lang="pt-PT" sz="1800" dirty="0"/>
              <a:t>em águas marinhas </a:t>
            </a:r>
            <a:r>
              <a:rPr lang="pt-PT" sz="1800" dirty="0" smtClean="0"/>
              <a:t>nacionais (</a:t>
            </a:r>
            <a:r>
              <a:rPr lang="pt-PT" sz="1800" b="1" dirty="0" smtClean="0"/>
              <a:t>solicitado </a:t>
            </a:r>
            <a:r>
              <a:rPr lang="pt-PT" sz="1800" dirty="0" smtClean="0"/>
              <a:t>até </a:t>
            </a:r>
            <a:r>
              <a:rPr lang="pt-PT" sz="1800" dirty="0"/>
              <a:t>ao dia 16 de setembro </a:t>
            </a:r>
            <a:r>
              <a:rPr lang="pt-PT" sz="1800" dirty="0" smtClean="0"/>
              <a:t>2016).</a:t>
            </a:r>
            <a:endParaRPr lang="pt-PT" sz="1800" b="1" dirty="0"/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sz="1800" dirty="0" smtClean="0"/>
              <a:t>A não </a:t>
            </a:r>
            <a:r>
              <a:rPr lang="pt-PT" sz="1800" dirty="0"/>
              <a:t>apresentação </a:t>
            </a:r>
            <a:r>
              <a:rPr lang="pt-PT" sz="1800" dirty="0" smtClean="0"/>
              <a:t>de algum implica </a:t>
            </a:r>
            <a:r>
              <a:rPr lang="pt-PT" sz="1800" dirty="0"/>
              <a:t>a </a:t>
            </a:r>
            <a:r>
              <a:rPr lang="pt-PT" sz="1800" b="1" dirty="0"/>
              <a:t>não aprovação </a:t>
            </a:r>
            <a:r>
              <a:rPr lang="pt-PT" sz="1800" dirty="0"/>
              <a:t>da candidatura</a:t>
            </a:r>
            <a:r>
              <a:rPr lang="pt-PT" sz="1800" dirty="0" smtClean="0"/>
              <a:t>.</a:t>
            </a:r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sz="1800" dirty="0" smtClean="0"/>
              <a:t>Para os </a:t>
            </a:r>
            <a:r>
              <a:rPr lang="pt-PT" sz="1800" dirty="0"/>
              <a:t>avisos POSEUR-15-2016-53 e POSEUR-15-2016-56 a</a:t>
            </a:r>
            <a:r>
              <a:rPr lang="pt-PT" sz="1800" dirty="0" smtClean="0"/>
              <a:t>s </a:t>
            </a:r>
            <a:r>
              <a:rPr lang="pt-PT" sz="1800" dirty="0"/>
              <a:t>operações têm que prever a realização de ações de disponibilização pública </a:t>
            </a:r>
            <a:r>
              <a:rPr lang="pt-PT" sz="1800" dirty="0" smtClean="0"/>
              <a:t>de informação </a:t>
            </a:r>
            <a:r>
              <a:rPr lang="pt-PT" sz="1800" dirty="0"/>
              <a:t>e a realização de iniciativas de divulgação dos resultados do projeto e do </a:t>
            </a:r>
            <a:r>
              <a:rPr lang="pt-PT" sz="1800" dirty="0" smtClean="0"/>
              <a:t>seu cofinanciamento </a:t>
            </a:r>
            <a:r>
              <a:rPr lang="pt-PT" sz="1800" dirty="0"/>
              <a:t>comunitário.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998655" y="986941"/>
            <a:ext cx="9709786" cy="615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sz="3200" b="1" dirty="0" smtClean="0">
                <a:solidFill>
                  <a:srgbClr val="00B050"/>
                </a:solidFill>
              </a:rPr>
              <a:t>Apresentação de Candidaturas – Critérios Específicos</a:t>
            </a:r>
            <a:endParaRPr lang="pt-PT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98655" y="986941"/>
            <a:ext cx="9709786" cy="615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sz="3200" b="1" dirty="0" smtClean="0">
                <a:solidFill>
                  <a:srgbClr val="00B050"/>
                </a:solidFill>
              </a:rPr>
              <a:t>Apresentação de Candidaturas - Documentos</a:t>
            </a:r>
            <a:endParaRPr lang="pt-PT" sz="3200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5154" y="2151077"/>
            <a:ext cx="10399059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dirty="0"/>
              <a:t>Cada candidatura terá de incluir </a:t>
            </a:r>
            <a:r>
              <a:rPr lang="pt-PT" b="1" dirty="0" smtClean="0"/>
              <a:t>todos</a:t>
            </a:r>
            <a:r>
              <a:rPr lang="pt-PT" dirty="0" smtClean="0"/>
              <a:t> os documentos discriminados </a:t>
            </a:r>
            <a:r>
              <a:rPr lang="pt-PT" dirty="0"/>
              <a:t>no Guião III - </a:t>
            </a:r>
            <a:r>
              <a:rPr lang="pt-PT" i="1" dirty="0"/>
              <a:t>“Documentos Instrução Candidatura” e o </a:t>
            </a:r>
            <a:r>
              <a:rPr lang="pt-PT" dirty="0"/>
              <a:t>Guião IV </a:t>
            </a:r>
            <a:r>
              <a:rPr lang="pt-PT" i="1" dirty="0"/>
              <a:t>– “Minuta Declaração </a:t>
            </a:r>
            <a:r>
              <a:rPr lang="pt-PT" i="1" dirty="0" smtClean="0"/>
              <a:t>de Compromisso”, </a:t>
            </a:r>
            <a:r>
              <a:rPr lang="pt-PT" dirty="0" smtClean="0"/>
              <a:t>anexados </a:t>
            </a:r>
            <a:r>
              <a:rPr lang="pt-PT" dirty="0"/>
              <a:t>aquando do preenchimento </a:t>
            </a:r>
            <a:r>
              <a:rPr lang="pt-PT" dirty="0" smtClean="0"/>
              <a:t>do formulário </a:t>
            </a:r>
            <a:r>
              <a:rPr lang="pt-PT" dirty="0"/>
              <a:t>de candidatura no Balcão </a:t>
            </a:r>
            <a:r>
              <a:rPr lang="pt-PT" dirty="0" smtClean="0"/>
              <a:t>2020 (com exceção dos não aplicáveis).</a:t>
            </a:r>
            <a:endParaRPr lang="pt-PT" dirty="0"/>
          </a:p>
          <a:p>
            <a:pPr algn="just"/>
            <a:endParaRPr lang="pt-PT" dirty="0"/>
          </a:p>
          <a:p>
            <a:pPr algn="just"/>
            <a:r>
              <a:rPr lang="pt-PT" dirty="0"/>
              <a:t>A </a:t>
            </a:r>
            <a:r>
              <a:rPr lang="pt-PT" b="1" dirty="0"/>
              <a:t>memória descritiva </a:t>
            </a:r>
            <a:r>
              <a:rPr lang="pt-PT" dirty="0"/>
              <a:t>deve ser elaborada de acordo com o “Guião Memória </a:t>
            </a:r>
            <a:r>
              <a:rPr lang="pt-PT" dirty="0" smtClean="0"/>
              <a:t>Descritiva”, detalhada e esclarecedora da importância da operação.</a:t>
            </a:r>
            <a:endParaRPr lang="pt-PT" dirty="0"/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56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98655" y="986941"/>
            <a:ext cx="9709786" cy="615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sz="3200" b="1" dirty="0" smtClean="0">
                <a:solidFill>
                  <a:srgbClr val="00B050"/>
                </a:solidFill>
              </a:rPr>
              <a:t>Apresentação de Candidaturas – Despesa</a:t>
            </a:r>
            <a:endParaRPr lang="pt-PT" sz="3200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5154" y="2151077"/>
            <a:ext cx="1039905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Deve </a:t>
            </a:r>
            <a:r>
              <a:rPr lang="pt-PT" dirty="0"/>
              <a:t>ser fundamentada a necessidade de realização das despesas e o seu valor </a:t>
            </a:r>
            <a:r>
              <a:rPr lang="pt-PT" dirty="0" smtClean="0"/>
              <a:t>suportado em orçamentos</a:t>
            </a:r>
            <a:r>
              <a:rPr lang="pt-PT" dirty="0"/>
              <a:t>, custos da proposta vencedora, valor base de abertura de procedimento ou </a:t>
            </a:r>
            <a:r>
              <a:rPr lang="pt-PT" dirty="0" smtClean="0"/>
              <a:t>outro.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O grau de maturidade mínimo exigido para as operações na fase de apresentação de </a:t>
            </a:r>
            <a:r>
              <a:rPr lang="pt-PT" dirty="0" smtClean="0"/>
              <a:t>candidatura:</a:t>
            </a:r>
          </a:p>
          <a:p>
            <a:pPr algn="just"/>
            <a:endParaRPr lang="pt-PT" dirty="0" smtClean="0"/>
          </a:p>
          <a:p>
            <a:pPr marL="285750" indent="-285750" algn="just">
              <a:buFontTx/>
              <a:buChar char="-"/>
            </a:pPr>
            <a:r>
              <a:rPr lang="pt-PT" dirty="0" smtClean="0"/>
              <a:t>evidência </a:t>
            </a:r>
            <a:r>
              <a:rPr lang="pt-PT" dirty="0"/>
              <a:t>da aprovação por parte da entidade beneficiária dos respetivos requisitos técnicos, termos de referência, e outras peças preparatórios dos respetivos procedimentos de contratação pública da componente mais relevante da </a:t>
            </a:r>
            <a:r>
              <a:rPr lang="pt-PT" dirty="0" smtClean="0"/>
              <a:t>operação;</a:t>
            </a:r>
          </a:p>
          <a:p>
            <a:pPr marL="285750" indent="-285750" algn="just">
              <a:buFontTx/>
              <a:buChar char="-"/>
            </a:pPr>
            <a:r>
              <a:rPr lang="pt-PT" dirty="0" smtClean="0"/>
              <a:t>calendário </a:t>
            </a:r>
            <a:r>
              <a:rPr lang="pt-PT" dirty="0"/>
              <a:t>de realização de cada uma das ações a realizar no âmbito da </a:t>
            </a:r>
            <a:r>
              <a:rPr lang="pt-PT" dirty="0" smtClean="0"/>
              <a:t>operação;</a:t>
            </a:r>
          </a:p>
          <a:p>
            <a:pPr marL="285750" indent="-285750" algn="just">
              <a:buFontTx/>
              <a:buChar char="-"/>
            </a:pPr>
            <a:r>
              <a:rPr lang="pt-PT" dirty="0" smtClean="0"/>
              <a:t>orçamento </a:t>
            </a:r>
            <a:r>
              <a:rPr lang="pt-PT" dirty="0"/>
              <a:t>de custos devidamente </a:t>
            </a:r>
            <a:r>
              <a:rPr lang="pt-PT" dirty="0" smtClean="0"/>
              <a:t>fundamentado</a:t>
            </a:r>
            <a:r>
              <a:rPr lang="pt-PT" dirty="0"/>
              <a:t>.</a:t>
            </a:r>
            <a:endParaRPr lang="pt-PT" dirty="0" smtClean="0"/>
          </a:p>
          <a:p>
            <a:pPr algn="just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5894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4593</TotalTime>
  <Words>1633</Words>
  <Application>Microsoft Office PowerPoint</Application>
  <PresentationFormat>Ecrã Panorâmico</PresentationFormat>
  <Paragraphs>103</Paragraphs>
  <Slides>15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Office Theme</vt:lpstr>
      <vt:lpstr>PROGRAMA OPERACIONAL SUSTENTABILIDADE E EFICIÊNCIA NO USO DE RECURSOS (PO SEUR)</vt:lpstr>
      <vt:lpstr>Aviso POSEUR-15-2016-53 - Tipologias de Operações</vt:lpstr>
      <vt:lpstr>Aviso POSEUR-15-2016-53 - Tipologias de Operações</vt:lpstr>
      <vt:lpstr>Aviso POSEUR-15-2016-54 - Tipologias de Operações</vt:lpstr>
      <vt:lpstr>Aviso POSEUR-15-2016-56 - Tipologias de Operações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OPERACIONAL SUSTENTABILIDADE E EFICIÊNCIA NO USO DE RECURSOS (PO SEUR)</dc:title>
  <dc:creator>Catarina Oliveira</dc:creator>
  <cp:lastModifiedBy>Julia Carvalho</cp:lastModifiedBy>
  <cp:revision>336</cp:revision>
  <cp:lastPrinted>2016-07-12T13:07:15Z</cp:lastPrinted>
  <dcterms:created xsi:type="dcterms:W3CDTF">2015-04-08T21:19:09Z</dcterms:created>
  <dcterms:modified xsi:type="dcterms:W3CDTF">2016-07-13T13:57:29Z</dcterms:modified>
</cp:coreProperties>
</file>